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2"/>
  </p:notesMasterIdLst>
  <p:sldIdLst>
    <p:sldId id="256" r:id="rId5"/>
    <p:sldId id="293" r:id="rId6"/>
    <p:sldId id="383" r:id="rId7"/>
    <p:sldId id="385" r:id="rId8"/>
    <p:sldId id="391" r:id="rId9"/>
    <p:sldId id="393" r:id="rId10"/>
    <p:sldId id="351" r:id="rId11"/>
    <p:sldId id="352" r:id="rId12"/>
    <p:sldId id="285" r:id="rId13"/>
    <p:sldId id="357" r:id="rId14"/>
    <p:sldId id="372" r:id="rId15"/>
    <p:sldId id="398" r:id="rId16"/>
    <p:sldId id="395" r:id="rId17"/>
    <p:sldId id="389" r:id="rId18"/>
    <p:sldId id="394" r:id="rId19"/>
    <p:sldId id="388" r:id="rId20"/>
    <p:sldId id="396"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DD"/>
    <a:srgbClr val="2BA4D9"/>
    <a:srgbClr val="D7006D"/>
    <a:srgbClr val="E6007C"/>
    <a:srgbClr val="D9117B"/>
    <a:srgbClr val="7BB53F"/>
    <a:srgbClr val="00AEEA"/>
    <a:srgbClr val="000000"/>
    <a:srgbClr val="F2F2F1"/>
    <a:srgbClr val="5278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18C79-220D-4C15-90F8-6DE974B1056F}" v="1" dt="2024-10-08T07:38:15.2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ya Perry" userId="8b27ec61-c3de-4769-9f05-c42a4e3e5f53" providerId="ADAL" clId="{40018C79-220D-4C15-90F8-6DE974B1056F}"/>
    <pc:docChg chg="delSld modSld modNotesMaster">
      <pc:chgData name="Freya Perry" userId="8b27ec61-c3de-4769-9f05-c42a4e3e5f53" providerId="ADAL" clId="{40018C79-220D-4C15-90F8-6DE974B1056F}" dt="2024-10-08T07:38:15.244" v="9"/>
      <pc:docMkLst>
        <pc:docMk/>
      </pc:docMkLst>
      <pc:sldChg chg="modSp mod">
        <pc:chgData name="Freya Perry" userId="8b27ec61-c3de-4769-9f05-c42a4e3e5f53" providerId="ADAL" clId="{40018C79-220D-4C15-90F8-6DE974B1056F}" dt="2024-10-01T11:42:43.686" v="7" actId="20577"/>
        <pc:sldMkLst>
          <pc:docMk/>
          <pc:sldMk cId="3855439944" sldId="293"/>
        </pc:sldMkLst>
        <pc:spChg chg="mod">
          <ac:chgData name="Freya Perry" userId="8b27ec61-c3de-4769-9f05-c42a4e3e5f53" providerId="ADAL" clId="{40018C79-220D-4C15-90F8-6DE974B1056F}" dt="2024-10-01T11:42:43.686" v="7" actId="20577"/>
          <ac:spMkLst>
            <pc:docMk/>
            <pc:sldMk cId="3855439944" sldId="293"/>
            <ac:spMk id="4" creationId="{1F66B550-EF6D-6F4D-B899-4122E134D3BE}"/>
          </ac:spMkLst>
        </pc:spChg>
      </pc:sldChg>
      <pc:sldChg chg="del">
        <pc:chgData name="Freya Perry" userId="8b27ec61-c3de-4769-9f05-c42a4e3e5f53" providerId="ADAL" clId="{40018C79-220D-4C15-90F8-6DE974B1056F}" dt="2024-10-01T11:39:43.170" v="1" actId="47"/>
        <pc:sldMkLst>
          <pc:docMk/>
          <pc:sldMk cId="4211607150" sldId="382"/>
        </pc:sldMkLst>
      </pc:sldChg>
      <pc:sldChg chg="del">
        <pc:chgData name="Freya Perry" userId="8b27ec61-c3de-4769-9f05-c42a4e3e5f53" providerId="ADAL" clId="{40018C79-220D-4C15-90F8-6DE974B1056F}" dt="2024-10-01T11:43:23.832" v="8" actId="47"/>
        <pc:sldMkLst>
          <pc:docMk/>
          <pc:sldMk cId="1331431225" sldId="386"/>
        </pc:sldMkLst>
      </pc:sldChg>
      <pc:sldChg chg="del">
        <pc:chgData name="Freya Perry" userId="8b27ec61-c3de-4769-9f05-c42a4e3e5f53" providerId="ADAL" clId="{40018C79-220D-4C15-90F8-6DE974B1056F}" dt="2024-10-01T11:39:31.667" v="0" actId="47"/>
        <pc:sldMkLst>
          <pc:docMk/>
          <pc:sldMk cId="3628423068" sldId="3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71A62C3-ECB5-3B49-AF62-F98A3DB95AD9}" type="datetimeFigureOut">
              <a:rPr lang="en-US" smtClean="0"/>
              <a:t>10/8/2024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DDF1484-CDA0-984B-A515-61F4F7C6663F}" type="slidenum">
              <a:rPr lang="en-US" smtClean="0"/>
              <a:t>‹#›</a:t>
            </a:fld>
            <a:endParaRPr lang="en-US"/>
          </a:p>
        </p:txBody>
      </p:sp>
    </p:spTree>
    <p:extLst>
      <p:ext uri="{BB962C8B-B14F-4D97-AF65-F5344CB8AC3E}">
        <p14:creationId xmlns:p14="http://schemas.microsoft.com/office/powerpoint/2010/main" val="313460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5CD03E-1130-864E-BA4B-39D6F9F52A5A}" type="slidenum">
              <a:rPr lang="en-US" smtClean="0"/>
              <a:t>5</a:t>
            </a:fld>
            <a:endParaRPr lang="en-US"/>
          </a:p>
        </p:txBody>
      </p:sp>
    </p:spTree>
    <p:extLst>
      <p:ext uri="{BB962C8B-B14F-4D97-AF65-F5344CB8AC3E}">
        <p14:creationId xmlns:p14="http://schemas.microsoft.com/office/powerpoint/2010/main" val="91221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5CD03E-1130-864E-BA4B-39D6F9F52A5A}" type="slidenum">
              <a:rPr lang="en-US" smtClean="0"/>
              <a:t>6</a:t>
            </a:fld>
            <a:endParaRPr lang="en-US"/>
          </a:p>
        </p:txBody>
      </p:sp>
    </p:spTree>
    <p:extLst>
      <p:ext uri="{BB962C8B-B14F-4D97-AF65-F5344CB8AC3E}">
        <p14:creationId xmlns:p14="http://schemas.microsoft.com/office/powerpoint/2010/main" val="964980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9DDF1484-CDA0-984B-A515-61F4F7C6663F}" type="slidenum">
              <a:rPr lang="en-US" smtClean="0"/>
              <a:t>10</a:t>
            </a:fld>
            <a:endParaRPr lang="en-US"/>
          </a:p>
        </p:txBody>
      </p:sp>
    </p:spTree>
    <p:extLst>
      <p:ext uri="{BB962C8B-B14F-4D97-AF65-F5344CB8AC3E}">
        <p14:creationId xmlns:p14="http://schemas.microsoft.com/office/powerpoint/2010/main" val="125888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9DDF1484-CDA0-984B-A515-61F4F7C6663F}" type="slidenum">
              <a:rPr lang="en-US" smtClean="0"/>
              <a:t>11</a:t>
            </a:fld>
            <a:endParaRPr lang="en-US"/>
          </a:p>
        </p:txBody>
      </p:sp>
    </p:spTree>
    <p:extLst>
      <p:ext uri="{BB962C8B-B14F-4D97-AF65-F5344CB8AC3E}">
        <p14:creationId xmlns:p14="http://schemas.microsoft.com/office/powerpoint/2010/main" val="3946409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baseline="0"/>
              <a:t>25-30</a:t>
            </a:r>
          </a:p>
          <a:p>
            <a:endParaRPr lang="en-GB" baseline="0"/>
          </a:p>
          <a:p>
            <a:pPr defTabSz="931774">
              <a:defRPr/>
            </a:pPr>
            <a:r>
              <a:rPr lang="en-GB"/>
              <a:t>Continue to explore layout of the books – draw CEW underlining and the separation between previous and new Red Words.</a:t>
            </a:r>
          </a:p>
          <a:p>
            <a:pPr defTabSz="931774">
              <a:defRPr/>
            </a:pPr>
            <a:endParaRPr lang="en-GB"/>
          </a:p>
          <a:p>
            <a:pPr defTabSz="931774">
              <a:defRPr/>
            </a:pPr>
            <a:r>
              <a:rPr lang="en-GB"/>
              <a:t>Focus on questions which are all decodable. </a:t>
            </a:r>
          </a:p>
          <a:p>
            <a:endParaRPr lang="en-GB"/>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9DDF1484-CDA0-984B-A515-61F4F7C6663F}" type="slidenum">
              <a:rPr lang="en-US" smtClean="0"/>
              <a:t>12</a:t>
            </a:fld>
            <a:endParaRPr lang="en-US"/>
          </a:p>
        </p:txBody>
      </p:sp>
    </p:spTree>
    <p:extLst>
      <p:ext uri="{BB962C8B-B14F-4D97-AF65-F5344CB8AC3E}">
        <p14:creationId xmlns:p14="http://schemas.microsoft.com/office/powerpoint/2010/main" val="3946409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DF1484-CDA0-984B-A515-61F4F7C6663F}" type="slidenum">
              <a:rPr lang="en-US" smtClean="0"/>
              <a:t>17</a:t>
            </a:fld>
            <a:endParaRPr lang="en-US"/>
          </a:p>
        </p:txBody>
      </p:sp>
    </p:spTree>
    <p:extLst>
      <p:ext uri="{BB962C8B-B14F-4D97-AF65-F5344CB8AC3E}">
        <p14:creationId xmlns:p14="http://schemas.microsoft.com/office/powerpoint/2010/main" val="3607214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3F1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0DC4-9BC8-7547-B3C1-D36FC1F025D2}"/>
              </a:ext>
            </a:extLst>
          </p:cNvPr>
          <p:cNvSpPr>
            <a:spLocks noGrp="1"/>
          </p:cNvSpPr>
          <p:nvPr>
            <p:ph type="ctrTitle"/>
          </p:nvPr>
        </p:nvSpPr>
        <p:spPr>
          <a:xfrm>
            <a:off x="441433" y="1122363"/>
            <a:ext cx="11403725" cy="2387600"/>
          </a:xfrm>
        </p:spPr>
        <p:txBody>
          <a:bodyPr anchor="ct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6AFD88-AEBD-794C-91B3-41943BE85A5A}"/>
              </a:ext>
            </a:extLst>
          </p:cNvPr>
          <p:cNvSpPr>
            <a:spLocks noGrp="1"/>
          </p:cNvSpPr>
          <p:nvPr>
            <p:ph type="subTitle" idx="1"/>
          </p:nvPr>
        </p:nvSpPr>
        <p:spPr>
          <a:xfrm>
            <a:off x="1524000" y="4141076"/>
            <a:ext cx="9144000" cy="1116724"/>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06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3F1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0DC4-9BC8-7547-B3C1-D36FC1F025D2}"/>
              </a:ext>
            </a:extLst>
          </p:cNvPr>
          <p:cNvSpPr>
            <a:spLocks noGrp="1"/>
          </p:cNvSpPr>
          <p:nvPr>
            <p:ph type="ctrTitle"/>
          </p:nvPr>
        </p:nvSpPr>
        <p:spPr>
          <a:xfrm>
            <a:off x="793375" y="1425388"/>
            <a:ext cx="10555943" cy="3913093"/>
          </a:xfrm>
        </p:spPr>
        <p:txBody>
          <a:bodyPr anchor="ctr"/>
          <a:lstStyle>
            <a:lvl1pPr algn="ctr">
              <a:defRPr sz="6000"/>
            </a:lvl1pPr>
          </a:lstStyle>
          <a:p>
            <a:r>
              <a:rPr lang="en-US"/>
              <a:t>Click to edit Master title style</a:t>
            </a:r>
          </a:p>
        </p:txBody>
      </p:sp>
    </p:spTree>
    <p:extLst>
      <p:ext uri="{BB962C8B-B14F-4D97-AF65-F5344CB8AC3E}">
        <p14:creationId xmlns:p14="http://schemas.microsoft.com/office/powerpoint/2010/main" val="2771117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BAE0-C598-4D48-A413-6D50E9757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E013CC-BD0E-804A-B053-75CA42E5F5F0}"/>
              </a:ext>
            </a:extLst>
          </p:cNvPr>
          <p:cNvSpPr>
            <a:spLocks noGrp="1"/>
          </p:cNvSpPr>
          <p:nvPr>
            <p:ph idx="1"/>
          </p:nvPr>
        </p:nvSpPr>
        <p:spPr/>
        <p:txBody>
          <a:bodyPr/>
          <a:lstStyle>
            <a:lvl1pPr>
              <a:lnSpc>
                <a:spcPct val="120000"/>
              </a:lnSpc>
              <a:defRPr/>
            </a:lvl1pPr>
            <a:lvl2pPr>
              <a:lnSpc>
                <a:spcPct val="120000"/>
              </a:lnSpc>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67185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BAE0-C598-4D48-A413-6D50E9757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E013CC-BD0E-804A-B053-75CA42E5F5F0}"/>
              </a:ext>
            </a:extLst>
          </p:cNvPr>
          <p:cNvSpPr>
            <a:spLocks noGrp="1"/>
          </p:cNvSpPr>
          <p:nvPr>
            <p:ph idx="1"/>
          </p:nvPr>
        </p:nvSpPr>
        <p:spPr>
          <a:xfrm>
            <a:off x="294290" y="1159366"/>
            <a:ext cx="6720873" cy="5298583"/>
          </a:xfrm>
        </p:spPr>
        <p:txBody>
          <a:bodyPr>
            <a:normAutofit/>
          </a:bodyPr>
          <a:lstStyle>
            <a:lvl1pPr>
              <a:defRPr sz="2800"/>
            </a:lvl1pPr>
            <a:lvl2pPr>
              <a:defRPr sz="24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20501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BAE0-C598-4D48-A413-6D50E9757C28}"/>
              </a:ext>
            </a:extLst>
          </p:cNvPr>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E013CC-BD0E-804A-B053-75CA42E5F5F0}"/>
              </a:ext>
            </a:extLst>
          </p:cNvPr>
          <p:cNvSpPr>
            <a:spLocks noGrp="1"/>
          </p:cNvSpPr>
          <p:nvPr>
            <p:ph idx="1"/>
          </p:nvPr>
        </p:nvSpPr>
        <p:spPr>
          <a:xfrm>
            <a:off x="294290" y="1159366"/>
            <a:ext cx="6577157" cy="5298583"/>
          </a:xfrm>
          <a:solidFill>
            <a:srgbClr val="00A8E2"/>
          </a:solidFill>
        </p:spPr>
        <p:txBody>
          <a:bodyPr>
            <a:normAutofit/>
          </a:bodyPr>
          <a:lstStyle>
            <a:lvl1pPr>
              <a:buClr>
                <a:schemeClr val="bg1"/>
              </a:buClr>
              <a:defRPr sz="2800">
                <a:solidFill>
                  <a:schemeClr val="bg1"/>
                </a:solidFill>
              </a:defRPr>
            </a:lvl1pPr>
            <a:lvl2pPr>
              <a:buClr>
                <a:schemeClr val="bg1"/>
              </a:buClr>
              <a:defRPr sz="24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17292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BAE0-C598-4D48-A413-6D50E9757C28}"/>
              </a:ext>
            </a:extLst>
          </p:cNvPr>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E013CC-BD0E-804A-B053-75CA42E5F5F0}"/>
              </a:ext>
            </a:extLst>
          </p:cNvPr>
          <p:cNvSpPr>
            <a:spLocks noGrp="1"/>
          </p:cNvSpPr>
          <p:nvPr>
            <p:ph idx="1"/>
          </p:nvPr>
        </p:nvSpPr>
        <p:spPr>
          <a:xfrm>
            <a:off x="294290" y="1159366"/>
            <a:ext cx="6577157" cy="5298583"/>
          </a:xfrm>
          <a:solidFill>
            <a:srgbClr val="D7006D"/>
          </a:solidFill>
        </p:spPr>
        <p:txBody>
          <a:bodyPr>
            <a:normAutofit/>
          </a:bodyPr>
          <a:lstStyle>
            <a:lvl1pPr>
              <a:buClr>
                <a:schemeClr val="bg1"/>
              </a:buClr>
              <a:defRPr sz="2800">
                <a:solidFill>
                  <a:schemeClr val="bg1"/>
                </a:solidFill>
              </a:defRPr>
            </a:lvl1pPr>
            <a:lvl2pPr>
              <a:buClr>
                <a:schemeClr val="bg1"/>
              </a:buClr>
              <a:defRPr sz="24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951023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BAE0-C598-4D48-A413-6D50E9757C28}"/>
              </a:ext>
            </a:extLst>
          </p:cNvPr>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E013CC-BD0E-804A-B053-75CA42E5F5F0}"/>
              </a:ext>
            </a:extLst>
          </p:cNvPr>
          <p:cNvSpPr>
            <a:spLocks noGrp="1"/>
          </p:cNvSpPr>
          <p:nvPr>
            <p:ph idx="1"/>
          </p:nvPr>
        </p:nvSpPr>
        <p:spPr>
          <a:xfrm>
            <a:off x="294290" y="1159366"/>
            <a:ext cx="6577157" cy="5298583"/>
          </a:xfrm>
          <a:solidFill>
            <a:srgbClr val="82BC00"/>
          </a:solidFill>
        </p:spPr>
        <p:txBody>
          <a:bodyPr>
            <a:normAutofit/>
          </a:bodyPr>
          <a:lstStyle>
            <a:lvl1pPr>
              <a:buClr>
                <a:schemeClr val="bg1"/>
              </a:buClr>
              <a:defRPr sz="2800">
                <a:solidFill>
                  <a:schemeClr val="bg1"/>
                </a:solidFill>
              </a:defRPr>
            </a:lvl1pPr>
            <a:lvl2pPr>
              <a:buClr>
                <a:schemeClr val="bg1"/>
              </a:buClr>
              <a:defRPr sz="24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16357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913C-0195-3A4F-B15C-8CC764058DB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30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825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AE425-F98F-5F41-A724-DDDFD4869604}"/>
              </a:ext>
            </a:extLst>
          </p:cNvPr>
          <p:cNvSpPr>
            <a:spLocks noGrp="1"/>
          </p:cNvSpPr>
          <p:nvPr>
            <p:ph type="title"/>
          </p:nvPr>
        </p:nvSpPr>
        <p:spPr>
          <a:xfrm>
            <a:off x="294290" y="227380"/>
            <a:ext cx="9659938" cy="74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90FD8-8667-A540-892D-C2988DA18D4D}"/>
              </a:ext>
            </a:extLst>
          </p:cNvPr>
          <p:cNvSpPr>
            <a:spLocks noGrp="1"/>
          </p:cNvSpPr>
          <p:nvPr>
            <p:ph type="body" idx="1"/>
          </p:nvPr>
        </p:nvSpPr>
        <p:spPr>
          <a:xfrm>
            <a:off x="294290" y="1159366"/>
            <a:ext cx="11564335" cy="529858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pic>
        <p:nvPicPr>
          <p:cNvPr id="7" name="Picture 6">
            <a:extLst>
              <a:ext uri="{FF2B5EF4-FFF2-40B4-BE49-F238E27FC236}">
                <a16:creationId xmlns:a16="http://schemas.microsoft.com/office/drawing/2014/main" id="{23671F8B-A132-9C45-B4BA-34534A42E0F1}"/>
              </a:ext>
            </a:extLst>
          </p:cNvPr>
          <p:cNvPicPr>
            <a:picLocks/>
          </p:cNvPicPr>
          <p:nvPr userDrawn="1"/>
        </p:nvPicPr>
        <p:blipFill rotWithShape="1">
          <a:blip r:embed="rId11">
            <a:extLst>
              <a:ext uri="{28A0092B-C50C-407E-A947-70E740481C1C}">
                <a14:useLocalDpi xmlns:a14="http://schemas.microsoft.com/office/drawing/2010/main"/>
              </a:ext>
            </a:extLst>
          </a:blip>
          <a:srcRect/>
          <a:stretch/>
        </p:blipFill>
        <p:spPr>
          <a:xfrm>
            <a:off x="0" y="6688183"/>
            <a:ext cx="12200707" cy="169818"/>
          </a:xfrm>
          <a:prstGeom prst="rect">
            <a:avLst/>
          </a:prstGeom>
        </p:spPr>
      </p:pic>
      <p:pic>
        <p:nvPicPr>
          <p:cNvPr id="5" name="Picture 4" descr="Text&#10;&#10;Description automatically generated">
            <a:extLst>
              <a:ext uri="{FF2B5EF4-FFF2-40B4-BE49-F238E27FC236}">
                <a16:creationId xmlns:a16="http://schemas.microsoft.com/office/drawing/2014/main" id="{FACE64F0-B75F-6643-A4EE-F3E596D4D97D}"/>
              </a:ext>
            </a:extLst>
          </p:cNvPr>
          <p:cNvPicPr>
            <a:picLocks noChangeAspect="1"/>
          </p:cNvPicPr>
          <p:nvPr userDrawn="1"/>
        </p:nvPicPr>
        <p:blipFill>
          <a:blip r:embed="rId12"/>
          <a:stretch>
            <a:fillRect/>
          </a:stretch>
        </p:blipFill>
        <p:spPr>
          <a:xfrm>
            <a:off x="9954228" y="0"/>
            <a:ext cx="2237772" cy="1193479"/>
          </a:xfrm>
          <a:prstGeom prst="rect">
            <a:avLst/>
          </a:prstGeom>
        </p:spPr>
      </p:pic>
    </p:spTree>
    <p:extLst>
      <p:ext uri="{BB962C8B-B14F-4D97-AF65-F5344CB8AC3E}">
        <p14:creationId xmlns:p14="http://schemas.microsoft.com/office/powerpoint/2010/main" val="85262076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6" r:id="rId4"/>
    <p:sldLayoutId id="2147483658" r:id="rId5"/>
    <p:sldLayoutId id="2147483659" r:id="rId6"/>
    <p:sldLayoutId id="2147483660" r:id="rId7"/>
    <p:sldLayoutId id="2147483654" r:id="rId8"/>
    <p:sldLayoutId id="2147483655" r:id="rId9"/>
  </p:sldLayoutIdLst>
  <p:txStyles>
    <p:titleStyle>
      <a:lvl1pPr algn="l" defTabSz="914400" rtl="0" eaLnBrk="1" latinLnBrk="0" hangingPunct="1">
        <a:lnSpc>
          <a:spcPct val="90000"/>
        </a:lnSpc>
        <a:spcBef>
          <a:spcPct val="0"/>
        </a:spcBef>
        <a:buNone/>
        <a:defRPr sz="4400" kern="1200">
          <a:solidFill>
            <a:srgbClr val="D7006D"/>
          </a:solidFill>
          <a:latin typeface="Helvetica" pitchFamily="2" charset="0"/>
          <a:ea typeface="+mj-ea"/>
          <a:cs typeface="+mj-cs"/>
        </a:defRPr>
      </a:lvl1pPr>
    </p:titleStyle>
    <p:bodyStyle>
      <a:lvl1pPr marL="228600" indent="-228600" algn="l" defTabSz="914400" rtl="0" eaLnBrk="1" latinLnBrk="0" hangingPunct="1">
        <a:lnSpc>
          <a:spcPct val="90000"/>
        </a:lnSpc>
        <a:spcBef>
          <a:spcPts val="600"/>
        </a:spcBef>
        <a:spcAft>
          <a:spcPts val="600"/>
        </a:spcAft>
        <a:buClr>
          <a:srgbClr val="D7006D"/>
        </a:buClr>
        <a:buFont typeface="Arial" panose="020B0604020202020204" pitchFamily="34" charset="0"/>
        <a:buChar char="•"/>
        <a:defRPr sz="32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600"/>
        </a:spcBef>
        <a:spcAft>
          <a:spcPts val="600"/>
        </a:spcAft>
        <a:buClr>
          <a:srgbClr val="00A8E2"/>
        </a:buClr>
        <a:buFont typeface="Arial" panose="020B0604020202020204" pitchFamily="34" charset="0"/>
        <a:buChar char="•"/>
        <a:defRPr sz="28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7963-81B2-0F45-887B-692204B324F7}"/>
              </a:ext>
            </a:extLst>
          </p:cNvPr>
          <p:cNvSpPr>
            <a:spLocks noGrp="1"/>
          </p:cNvSpPr>
          <p:nvPr>
            <p:ph type="ctrTitle"/>
          </p:nvPr>
        </p:nvSpPr>
        <p:spPr>
          <a:xfrm>
            <a:off x="5126181" y="1352275"/>
            <a:ext cx="6588553" cy="1018569"/>
          </a:xfrm>
        </p:spPr>
        <p:txBody>
          <a:bodyPr>
            <a:noAutofit/>
          </a:bodyPr>
          <a:lstStyle/>
          <a:p>
            <a:r>
              <a:rPr lang="en-US" sz="4400"/>
              <a:t>Success for All Phonics</a:t>
            </a:r>
          </a:p>
        </p:txBody>
      </p:sp>
      <p:sp>
        <p:nvSpPr>
          <p:cNvPr id="3" name="TextBox 2">
            <a:extLst>
              <a:ext uri="{FF2B5EF4-FFF2-40B4-BE49-F238E27FC236}">
                <a16:creationId xmlns:a16="http://schemas.microsoft.com/office/drawing/2014/main" id="{57845BBD-23DE-1D41-A935-EF876985DDF8}"/>
              </a:ext>
            </a:extLst>
          </p:cNvPr>
          <p:cNvSpPr txBox="1"/>
          <p:nvPr/>
        </p:nvSpPr>
        <p:spPr>
          <a:xfrm>
            <a:off x="2602323" y="4895917"/>
            <a:ext cx="7395914" cy="1323439"/>
          </a:xfrm>
          <a:prstGeom prst="rect">
            <a:avLst/>
          </a:prstGeom>
          <a:noFill/>
        </p:spPr>
        <p:txBody>
          <a:bodyPr wrap="square" rtlCol="0">
            <a:spAutoFit/>
          </a:bodyPr>
          <a:lstStyle/>
          <a:p>
            <a:pPr algn="ctr"/>
            <a:endParaRPr lang="en-US" sz="2000">
              <a:solidFill>
                <a:srgbClr val="000000"/>
              </a:solidFill>
              <a:latin typeface="Helvetica" pitchFamily="2" charset="0"/>
            </a:endParaRPr>
          </a:p>
          <a:p>
            <a:pPr algn="ctr"/>
            <a:endParaRPr lang="en-US" sz="2000">
              <a:solidFill>
                <a:srgbClr val="000000"/>
              </a:solidFill>
              <a:latin typeface="Helvetica" pitchFamily="2" charset="0"/>
            </a:endParaRPr>
          </a:p>
          <a:p>
            <a:pPr algn="ctr"/>
            <a:endParaRPr lang="en-US" sz="2000">
              <a:solidFill>
                <a:srgbClr val="000000"/>
              </a:solidFill>
              <a:latin typeface="Helvetica" pitchFamily="2" charset="0"/>
            </a:endParaRPr>
          </a:p>
          <a:p>
            <a:pPr algn="ctr"/>
            <a:endParaRPr lang="en-US" sz="2000">
              <a:latin typeface="Helvetica" pitchFamily="2" charset="0"/>
            </a:endParaRPr>
          </a:p>
        </p:txBody>
      </p:sp>
      <p:sp>
        <p:nvSpPr>
          <p:cNvPr id="6" name="Title 1">
            <a:extLst>
              <a:ext uri="{FF2B5EF4-FFF2-40B4-BE49-F238E27FC236}">
                <a16:creationId xmlns:a16="http://schemas.microsoft.com/office/drawing/2014/main" id="{2A1829AB-E2A2-4ACF-839E-873F2C3EA4E6}"/>
              </a:ext>
            </a:extLst>
          </p:cNvPr>
          <p:cNvSpPr txBox="1">
            <a:spLocks/>
          </p:cNvSpPr>
          <p:nvPr/>
        </p:nvSpPr>
        <p:spPr>
          <a:xfrm>
            <a:off x="863080" y="5203285"/>
            <a:ext cx="11887200" cy="5082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D7006D"/>
                </a:solidFill>
                <a:latin typeface="Helvetica" pitchFamily="2" charset="0"/>
                <a:ea typeface="+mj-ea"/>
                <a:cs typeface="+mj-cs"/>
              </a:defRPr>
            </a:lvl1pPr>
          </a:lstStyle>
          <a:p>
            <a:pPr algn="l"/>
            <a:endParaRPr lang="en-US" sz="2400">
              <a:solidFill>
                <a:srgbClr val="00B050"/>
              </a:solidFill>
            </a:endParaRPr>
          </a:p>
        </p:txBody>
      </p:sp>
      <p:sp>
        <p:nvSpPr>
          <p:cNvPr id="7" name="Title 1">
            <a:extLst>
              <a:ext uri="{FF2B5EF4-FFF2-40B4-BE49-F238E27FC236}">
                <a16:creationId xmlns:a16="http://schemas.microsoft.com/office/drawing/2014/main" id="{192ACC3B-048E-447C-AFCD-4B8A9122EE97}"/>
              </a:ext>
            </a:extLst>
          </p:cNvPr>
          <p:cNvSpPr txBox="1">
            <a:spLocks/>
          </p:cNvSpPr>
          <p:nvPr/>
        </p:nvSpPr>
        <p:spPr>
          <a:xfrm>
            <a:off x="5543089" y="2160306"/>
            <a:ext cx="5831170" cy="40590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D7006D"/>
                </a:solidFill>
                <a:latin typeface="Helvetica" pitchFamily="2" charset="0"/>
                <a:ea typeface="+mj-ea"/>
                <a:cs typeface="+mj-cs"/>
              </a:defRPr>
            </a:lvl1pPr>
          </a:lstStyle>
          <a:p>
            <a:pPr>
              <a:lnSpc>
                <a:spcPct val="150000"/>
              </a:lnSpc>
            </a:pPr>
            <a:r>
              <a:rPr lang="en-GB" sz="3200">
                <a:solidFill>
                  <a:srgbClr val="000000"/>
                </a:solidFill>
                <a:effectLst/>
              </a:rPr>
              <a:t>A proven systematic synthetic phonics teaching programme, validated in July 2021 by the Department for Education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59" y="252720"/>
            <a:ext cx="4473328" cy="6134632"/>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2510064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EF21D09-FE8D-1041-BBB0-0DECE61991E7}"/>
              </a:ext>
            </a:extLst>
          </p:cNvPr>
          <p:cNvSpPr txBox="1">
            <a:spLocks/>
          </p:cNvSpPr>
          <p:nvPr/>
        </p:nvSpPr>
        <p:spPr>
          <a:xfrm>
            <a:off x="182716" y="224290"/>
            <a:ext cx="10515600" cy="756371"/>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D7006D"/>
                </a:solidFill>
                <a:latin typeface="Helvetica" pitchFamily="2" charset="0"/>
                <a:ea typeface="+mj-ea"/>
                <a:cs typeface="+mj-cs"/>
              </a:defRPr>
            </a:lvl1pPr>
          </a:lstStyle>
          <a:p>
            <a:pPr>
              <a:lnSpc>
                <a:spcPct val="105000"/>
              </a:lnSpc>
              <a:spcAft>
                <a:spcPts val="800"/>
              </a:spcAft>
            </a:pPr>
            <a:r>
              <a:rPr lang="en-GB" sz="3200"/>
              <a:t>Shared Reader 1: Tap Tap Tap</a:t>
            </a:r>
          </a:p>
        </p:txBody>
      </p:sp>
      <p:pic>
        <p:nvPicPr>
          <p:cNvPr id="3" name="Picture 2">
            <a:extLst>
              <a:ext uri="{FF2B5EF4-FFF2-40B4-BE49-F238E27FC236}">
                <a16:creationId xmlns:a16="http://schemas.microsoft.com/office/drawing/2014/main" id="{3CB1E387-12D3-1B48-98BB-A5C18804445A}"/>
              </a:ext>
            </a:extLst>
          </p:cNvPr>
          <p:cNvPicPr>
            <a:picLocks noChangeAspect="1"/>
          </p:cNvPicPr>
          <p:nvPr/>
        </p:nvPicPr>
        <p:blipFill>
          <a:blip r:embed="rId3"/>
          <a:stretch>
            <a:fillRect/>
          </a:stretch>
        </p:blipFill>
        <p:spPr>
          <a:xfrm>
            <a:off x="4076390" y="1250239"/>
            <a:ext cx="3806027" cy="1771214"/>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0CF309A-EA9A-5A44-BCED-E4657651BDB7}"/>
              </a:ext>
            </a:extLst>
          </p:cNvPr>
          <p:cNvPicPr>
            <a:picLocks noChangeAspect="1"/>
          </p:cNvPicPr>
          <p:nvPr/>
        </p:nvPicPr>
        <p:blipFill>
          <a:blip r:embed="rId4"/>
          <a:stretch>
            <a:fillRect/>
          </a:stretch>
        </p:blipFill>
        <p:spPr>
          <a:xfrm>
            <a:off x="270851" y="1347960"/>
            <a:ext cx="3212232" cy="468289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95DD6F52-2308-48A7-8F27-B9CF51EEE5D5}"/>
              </a:ext>
            </a:extLst>
          </p:cNvPr>
          <p:cNvPicPr>
            <a:picLocks noChangeAspect="1"/>
          </p:cNvPicPr>
          <p:nvPr/>
        </p:nvPicPr>
        <p:blipFill rotWithShape="1">
          <a:blip r:embed="rId5"/>
          <a:srcRect r="3078" b="1207"/>
          <a:stretch/>
        </p:blipFill>
        <p:spPr>
          <a:xfrm>
            <a:off x="4086010" y="3202950"/>
            <a:ext cx="2261291" cy="314466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E2B631D-630B-49DB-A386-236ED2190D2C}"/>
              </a:ext>
            </a:extLst>
          </p:cNvPr>
          <p:cNvPicPr>
            <a:picLocks noChangeAspect="1"/>
          </p:cNvPicPr>
          <p:nvPr/>
        </p:nvPicPr>
        <p:blipFill>
          <a:blip r:embed="rId6"/>
          <a:stretch>
            <a:fillRect/>
          </a:stretch>
        </p:blipFill>
        <p:spPr>
          <a:xfrm>
            <a:off x="6514801" y="3202950"/>
            <a:ext cx="2261290" cy="317384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6F83ECB-FA59-43C6-9F24-377CD677586D}"/>
              </a:ext>
            </a:extLst>
          </p:cNvPr>
          <p:cNvPicPr>
            <a:picLocks noChangeAspect="1"/>
          </p:cNvPicPr>
          <p:nvPr/>
        </p:nvPicPr>
        <p:blipFill>
          <a:blip r:embed="rId7"/>
          <a:stretch>
            <a:fillRect/>
          </a:stretch>
        </p:blipFill>
        <p:spPr>
          <a:xfrm>
            <a:off x="8943591" y="3202950"/>
            <a:ext cx="2352312" cy="3158142"/>
          </a:xfrm>
          <a:prstGeom prst="rect">
            <a:avLst/>
          </a:prstGeom>
          <a:effectLst>
            <a:outerShdw blurRad="50800" dist="38100" dir="2700000" algn="tl" rotWithShape="0">
              <a:prstClr val="black">
                <a:alpha val="40000"/>
              </a:prstClr>
            </a:outerShdw>
          </a:effectLst>
        </p:spPr>
      </p:pic>
      <p:pic>
        <p:nvPicPr>
          <p:cNvPr id="5" name="Picture 4" descr="Graphical user interface, text, application, chat or text message&#10;&#10;Description automatically generated">
            <a:extLst>
              <a:ext uri="{FF2B5EF4-FFF2-40B4-BE49-F238E27FC236}">
                <a16:creationId xmlns:a16="http://schemas.microsoft.com/office/drawing/2014/main" id="{6B36F03E-CB70-C649-B8C2-09CCAC59F42A}"/>
              </a:ext>
            </a:extLst>
          </p:cNvPr>
          <p:cNvPicPr>
            <a:picLocks noChangeAspect="1"/>
          </p:cNvPicPr>
          <p:nvPr/>
        </p:nvPicPr>
        <p:blipFill>
          <a:blip r:embed="rId8"/>
          <a:stretch>
            <a:fillRect/>
          </a:stretch>
        </p:blipFill>
        <p:spPr>
          <a:xfrm>
            <a:off x="8154643" y="1250239"/>
            <a:ext cx="3118296" cy="17768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42351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EF21D09-FE8D-1041-BBB0-0DECE61991E7}"/>
              </a:ext>
            </a:extLst>
          </p:cNvPr>
          <p:cNvSpPr txBox="1">
            <a:spLocks/>
          </p:cNvSpPr>
          <p:nvPr/>
        </p:nvSpPr>
        <p:spPr>
          <a:xfrm>
            <a:off x="182716" y="224290"/>
            <a:ext cx="10515600" cy="756371"/>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D7006D"/>
                </a:solidFill>
                <a:latin typeface="Helvetica" pitchFamily="2" charset="0"/>
                <a:ea typeface="+mj-ea"/>
                <a:cs typeface="+mj-cs"/>
              </a:defRPr>
            </a:lvl1pPr>
          </a:lstStyle>
          <a:p>
            <a:pPr>
              <a:lnSpc>
                <a:spcPct val="105000"/>
              </a:lnSpc>
              <a:spcAft>
                <a:spcPts val="800"/>
              </a:spcAft>
            </a:pPr>
            <a:r>
              <a:rPr lang="en-GB" sz="3200"/>
              <a:t>Shared Reader 40: Highland Summer</a:t>
            </a:r>
          </a:p>
        </p:txBody>
      </p:sp>
      <p:pic>
        <p:nvPicPr>
          <p:cNvPr id="9" name="Picture 8">
            <a:extLst>
              <a:ext uri="{FF2B5EF4-FFF2-40B4-BE49-F238E27FC236}">
                <a16:creationId xmlns:a16="http://schemas.microsoft.com/office/drawing/2014/main" id="{3D9956EB-B893-4F4E-B059-761D2A986BA4}"/>
              </a:ext>
            </a:extLst>
          </p:cNvPr>
          <p:cNvPicPr>
            <a:picLocks noChangeAspect="1"/>
          </p:cNvPicPr>
          <p:nvPr/>
        </p:nvPicPr>
        <p:blipFill>
          <a:blip r:embed="rId3"/>
          <a:stretch>
            <a:fillRect/>
          </a:stretch>
        </p:blipFill>
        <p:spPr>
          <a:xfrm>
            <a:off x="281854" y="1357590"/>
            <a:ext cx="3046062" cy="4475998"/>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DFB5582-4A7F-5549-97B1-002EA871F7A6}"/>
              </a:ext>
            </a:extLst>
          </p:cNvPr>
          <p:cNvPicPr>
            <a:picLocks noChangeAspect="1"/>
          </p:cNvPicPr>
          <p:nvPr/>
        </p:nvPicPr>
        <p:blipFill>
          <a:blip r:embed="rId4"/>
          <a:stretch>
            <a:fillRect/>
          </a:stretch>
        </p:blipFill>
        <p:spPr>
          <a:xfrm>
            <a:off x="3667565" y="4804612"/>
            <a:ext cx="1232150" cy="1752194"/>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D95D1D02-C92D-5145-85D5-C3604C87AF9C}"/>
              </a:ext>
            </a:extLst>
          </p:cNvPr>
          <p:cNvPicPr>
            <a:picLocks noChangeAspect="1"/>
          </p:cNvPicPr>
          <p:nvPr/>
        </p:nvPicPr>
        <p:blipFill>
          <a:blip r:embed="rId5"/>
          <a:stretch>
            <a:fillRect/>
          </a:stretch>
        </p:blipFill>
        <p:spPr>
          <a:xfrm>
            <a:off x="5061970" y="4804613"/>
            <a:ext cx="1232474" cy="175219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C17BE89-AB67-384E-86DE-5F3E5CB6765F}"/>
              </a:ext>
            </a:extLst>
          </p:cNvPr>
          <p:cNvPicPr>
            <a:picLocks noChangeAspect="1"/>
          </p:cNvPicPr>
          <p:nvPr/>
        </p:nvPicPr>
        <p:blipFill>
          <a:blip r:embed="rId6"/>
          <a:stretch>
            <a:fillRect/>
          </a:stretch>
        </p:blipFill>
        <p:spPr>
          <a:xfrm>
            <a:off x="10666201" y="4801757"/>
            <a:ext cx="1205159" cy="1748078"/>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8B52A4D-3DEF-AA4B-8F91-7A90662B02B3}"/>
              </a:ext>
            </a:extLst>
          </p:cNvPr>
          <p:cNvPicPr>
            <a:picLocks noChangeAspect="1"/>
          </p:cNvPicPr>
          <p:nvPr/>
        </p:nvPicPr>
        <p:blipFill>
          <a:blip r:embed="rId7"/>
          <a:stretch>
            <a:fillRect/>
          </a:stretch>
        </p:blipFill>
        <p:spPr>
          <a:xfrm>
            <a:off x="6423014" y="4801756"/>
            <a:ext cx="1232151" cy="175379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C77F4A1-F47D-1945-B4F7-F280FC64A08A}"/>
              </a:ext>
            </a:extLst>
          </p:cNvPr>
          <p:cNvPicPr>
            <a:picLocks noChangeAspect="1"/>
          </p:cNvPicPr>
          <p:nvPr/>
        </p:nvPicPr>
        <p:blipFill>
          <a:blip r:embed="rId8"/>
          <a:stretch>
            <a:fillRect/>
          </a:stretch>
        </p:blipFill>
        <p:spPr>
          <a:xfrm>
            <a:off x="9178464" y="4801756"/>
            <a:ext cx="1329840" cy="1748078"/>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FF016C9-E5CB-0045-9F2A-C4BF28EBCC5B}"/>
              </a:ext>
            </a:extLst>
          </p:cNvPr>
          <p:cNvPicPr>
            <a:picLocks noChangeAspect="1"/>
          </p:cNvPicPr>
          <p:nvPr/>
        </p:nvPicPr>
        <p:blipFill>
          <a:blip r:embed="rId9"/>
          <a:stretch>
            <a:fillRect/>
          </a:stretch>
        </p:blipFill>
        <p:spPr>
          <a:xfrm>
            <a:off x="7783735" y="4801756"/>
            <a:ext cx="1266159" cy="1748078"/>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10"/>
          <a:stretch>
            <a:fillRect/>
          </a:stretch>
        </p:blipFill>
        <p:spPr>
          <a:xfrm>
            <a:off x="4283641" y="1357590"/>
            <a:ext cx="2455332" cy="316581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1"/>
          <a:stretch>
            <a:fillRect/>
          </a:stretch>
        </p:blipFill>
        <p:spPr>
          <a:xfrm>
            <a:off x="7524924" y="1357590"/>
            <a:ext cx="2983379" cy="30622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4913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EF21D09-FE8D-1041-BBB0-0DECE61991E7}"/>
              </a:ext>
            </a:extLst>
          </p:cNvPr>
          <p:cNvSpPr txBox="1">
            <a:spLocks/>
          </p:cNvSpPr>
          <p:nvPr/>
        </p:nvSpPr>
        <p:spPr>
          <a:xfrm>
            <a:off x="182716" y="224290"/>
            <a:ext cx="10515600" cy="756371"/>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D7006D"/>
                </a:solidFill>
                <a:latin typeface="Helvetica" pitchFamily="2" charset="0"/>
                <a:ea typeface="+mj-ea"/>
                <a:cs typeface="+mj-cs"/>
              </a:defRPr>
            </a:lvl1pPr>
          </a:lstStyle>
          <a:p>
            <a:pPr>
              <a:lnSpc>
                <a:spcPct val="105000"/>
              </a:lnSpc>
              <a:spcAft>
                <a:spcPts val="800"/>
              </a:spcAft>
            </a:pPr>
            <a:r>
              <a:rPr lang="en-GB" sz="3200"/>
              <a:t>Shared Reader 47: I am a Caver </a:t>
            </a:r>
          </a:p>
        </p:txBody>
      </p:sp>
      <p:pic>
        <p:nvPicPr>
          <p:cNvPr id="11" name="Picture 10" descr="Diagram&#10;&#10;Description automatically generated">
            <a:extLst>
              <a:ext uri="{FF2B5EF4-FFF2-40B4-BE49-F238E27FC236}">
                <a16:creationId xmlns:a16="http://schemas.microsoft.com/office/drawing/2014/main" id="{0B87668D-C027-5E64-2C65-5906FA4744B9}"/>
              </a:ext>
            </a:extLst>
          </p:cNvPr>
          <p:cNvPicPr>
            <a:picLocks noChangeAspect="1"/>
          </p:cNvPicPr>
          <p:nvPr/>
        </p:nvPicPr>
        <p:blipFill>
          <a:blip r:embed="rId3"/>
          <a:stretch>
            <a:fillRect/>
          </a:stretch>
        </p:blipFill>
        <p:spPr>
          <a:xfrm>
            <a:off x="617841" y="1458311"/>
            <a:ext cx="3004722" cy="4256690"/>
          </a:xfrm>
          <a:prstGeom prst="rect">
            <a:avLst/>
          </a:prstGeom>
          <a:effectLst>
            <a:outerShdw blurRad="63500" sx="102000" sy="102000" algn="ctr" rotWithShape="0">
              <a:prstClr val="black">
                <a:alpha val="40000"/>
              </a:prstClr>
            </a:outerShdw>
          </a:effectLst>
        </p:spPr>
      </p:pic>
      <p:pic>
        <p:nvPicPr>
          <p:cNvPr id="13" name="Picture 12" descr="Text&#10;&#10;Description automatically generated with low confidence">
            <a:extLst>
              <a:ext uri="{FF2B5EF4-FFF2-40B4-BE49-F238E27FC236}">
                <a16:creationId xmlns:a16="http://schemas.microsoft.com/office/drawing/2014/main" id="{D0D2D6A5-C94E-536D-06C6-5CF770D01C92}"/>
              </a:ext>
            </a:extLst>
          </p:cNvPr>
          <p:cNvPicPr>
            <a:picLocks noChangeAspect="1"/>
          </p:cNvPicPr>
          <p:nvPr/>
        </p:nvPicPr>
        <p:blipFill>
          <a:blip r:embed="rId4"/>
          <a:stretch>
            <a:fillRect/>
          </a:stretch>
        </p:blipFill>
        <p:spPr>
          <a:xfrm>
            <a:off x="5151688" y="1162987"/>
            <a:ext cx="2319138" cy="3285445"/>
          </a:xfrm>
          <a:prstGeom prst="rect">
            <a:avLst/>
          </a:prstGeom>
          <a:effectLst>
            <a:outerShdw blurRad="63500" sx="102000" sy="102000" algn="ctr" rotWithShape="0">
              <a:prstClr val="black">
                <a:alpha val="40000"/>
              </a:prstClr>
            </a:outerShdw>
          </a:effectLst>
        </p:spPr>
      </p:pic>
      <p:pic>
        <p:nvPicPr>
          <p:cNvPr id="17" name="Picture 16" descr="Graphical user interface, text, application, chat or text message&#10;&#10;Description automatically generated">
            <a:extLst>
              <a:ext uri="{FF2B5EF4-FFF2-40B4-BE49-F238E27FC236}">
                <a16:creationId xmlns:a16="http://schemas.microsoft.com/office/drawing/2014/main" id="{F7E52AE9-6C1A-7E48-DF7C-9A4CBA49D2D9}"/>
              </a:ext>
            </a:extLst>
          </p:cNvPr>
          <p:cNvPicPr>
            <a:picLocks noChangeAspect="1"/>
          </p:cNvPicPr>
          <p:nvPr/>
        </p:nvPicPr>
        <p:blipFill>
          <a:blip r:embed="rId5"/>
          <a:stretch>
            <a:fillRect/>
          </a:stretch>
        </p:blipFill>
        <p:spPr>
          <a:xfrm>
            <a:off x="8014957" y="1162987"/>
            <a:ext cx="2319138" cy="3285445"/>
          </a:xfrm>
          <a:prstGeom prst="rect">
            <a:avLst/>
          </a:prstGeom>
          <a:effectLst>
            <a:outerShdw blurRad="63500" sx="102000" sy="102000" algn="ctr" rotWithShape="0">
              <a:prstClr val="black">
                <a:alpha val="40000"/>
              </a:prstClr>
            </a:outerShdw>
          </a:effectLst>
        </p:spPr>
      </p:pic>
      <p:pic>
        <p:nvPicPr>
          <p:cNvPr id="19" name="Picture 18" descr="A picture containing text&#10;&#10;Description automatically generated">
            <a:extLst>
              <a:ext uri="{FF2B5EF4-FFF2-40B4-BE49-F238E27FC236}">
                <a16:creationId xmlns:a16="http://schemas.microsoft.com/office/drawing/2014/main" id="{410C603D-0EB3-A4D8-3B12-7B06AB075D6A}"/>
              </a:ext>
            </a:extLst>
          </p:cNvPr>
          <p:cNvPicPr>
            <a:picLocks noChangeAspect="1"/>
          </p:cNvPicPr>
          <p:nvPr/>
        </p:nvPicPr>
        <p:blipFill>
          <a:blip r:embed="rId6"/>
          <a:stretch>
            <a:fillRect/>
          </a:stretch>
        </p:blipFill>
        <p:spPr>
          <a:xfrm>
            <a:off x="4235357" y="4703690"/>
            <a:ext cx="1205159" cy="1707309"/>
          </a:xfrm>
          <a:prstGeom prst="rect">
            <a:avLst/>
          </a:prstGeom>
          <a:effectLst>
            <a:outerShdw blurRad="63500" sx="102000" sy="102000" algn="ctr" rotWithShape="0">
              <a:prstClr val="black">
                <a:alpha val="40000"/>
              </a:prstClr>
            </a:outerShdw>
          </a:effectLst>
        </p:spPr>
      </p:pic>
      <p:pic>
        <p:nvPicPr>
          <p:cNvPr id="21" name="Picture 20" descr="Text&#10;&#10;Description automatically generated with low confidence">
            <a:extLst>
              <a:ext uri="{FF2B5EF4-FFF2-40B4-BE49-F238E27FC236}">
                <a16:creationId xmlns:a16="http://schemas.microsoft.com/office/drawing/2014/main" id="{970377FF-0C3D-053B-1EAE-A249D75C3015}"/>
              </a:ext>
            </a:extLst>
          </p:cNvPr>
          <p:cNvPicPr>
            <a:picLocks noChangeAspect="1"/>
          </p:cNvPicPr>
          <p:nvPr/>
        </p:nvPicPr>
        <p:blipFill>
          <a:blip r:embed="rId7"/>
          <a:stretch>
            <a:fillRect/>
          </a:stretch>
        </p:blipFill>
        <p:spPr>
          <a:xfrm>
            <a:off x="5739107" y="4703690"/>
            <a:ext cx="1205159" cy="1707309"/>
          </a:xfrm>
          <a:prstGeom prst="rect">
            <a:avLst/>
          </a:prstGeom>
          <a:effectLst>
            <a:outerShdw blurRad="63500" sx="102000" sy="102000" algn="ctr" rotWithShape="0">
              <a:prstClr val="black">
                <a:alpha val="40000"/>
              </a:prstClr>
            </a:outerShdw>
          </a:effectLst>
        </p:spPr>
      </p:pic>
      <p:pic>
        <p:nvPicPr>
          <p:cNvPr id="23" name="Picture 22" descr="Map&#10;&#10;Description automatically generated">
            <a:extLst>
              <a:ext uri="{FF2B5EF4-FFF2-40B4-BE49-F238E27FC236}">
                <a16:creationId xmlns:a16="http://schemas.microsoft.com/office/drawing/2014/main" id="{B3033883-7C95-D595-6A3B-ACE0428458FB}"/>
              </a:ext>
            </a:extLst>
          </p:cNvPr>
          <p:cNvPicPr>
            <a:picLocks noChangeAspect="1"/>
          </p:cNvPicPr>
          <p:nvPr/>
        </p:nvPicPr>
        <p:blipFill>
          <a:blip r:embed="rId8"/>
          <a:stretch>
            <a:fillRect/>
          </a:stretch>
        </p:blipFill>
        <p:spPr>
          <a:xfrm>
            <a:off x="6944266" y="4703689"/>
            <a:ext cx="1205160" cy="1707310"/>
          </a:xfrm>
          <a:prstGeom prst="rect">
            <a:avLst/>
          </a:prstGeom>
          <a:effectLst>
            <a:outerShdw blurRad="63500" sx="102000" sy="102000" algn="ctr" rotWithShape="0">
              <a:prstClr val="black">
                <a:alpha val="40000"/>
              </a:prstClr>
            </a:outerShdw>
          </a:effectLst>
        </p:spPr>
      </p:pic>
      <p:pic>
        <p:nvPicPr>
          <p:cNvPr id="25" name="Picture 24" descr="A waterfall in a rocky place&#10;&#10;Description automatically generated with low confidence">
            <a:extLst>
              <a:ext uri="{FF2B5EF4-FFF2-40B4-BE49-F238E27FC236}">
                <a16:creationId xmlns:a16="http://schemas.microsoft.com/office/drawing/2014/main" id="{690C96DD-540B-AF14-46BF-5F08A5122CEB}"/>
              </a:ext>
            </a:extLst>
          </p:cNvPr>
          <p:cNvPicPr>
            <a:picLocks noChangeAspect="1"/>
          </p:cNvPicPr>
          <p:nvPr/>
        </p:nvPicPr>
        <p:blipFill>
          <a:blip r:embed="rId9"/>
          <a:stretch>
            <a:fillRect/>
          </a:stretch>
        </p:blipFill>
        <p:spPr>
          <a:xfrm>
            <a:off x="8448017" y="4703689"/>
            <a:ext cx="1205160" cy="1707310"/>
          </a:xfrm>
          <a:prstGeom prst="rect">
            <a:avLst/>
          </a:prstGeom>
          <a:effectLst>
            <a:outerShdw blurRad="63500" sx="102000" sy="102000" algn="ctr" rotWithShape="0">
              <a:prstClr val="black">
                <a:alpha val="40000"/>
              </a:prstClr>
            </a:outerShdw>
          </a:effectLst>
        </p:spPr>
      </p:pic>
      <p:pic>
        <p:nvPicPr>
          <p:cNvPr id="27" name="Picture 26" descr="A picture containing text, nature&#10;&#10;Description automatically generated">
            <a:extLst>
              <a:ext uri="{FF2B5EF4-FFF2-40B4-BE49-F238E27FC236}">
                <a16:creationId xmlns:a16="http://schemas.microsoft.com/office/drawing/2014/main" id="{943D14DB-BEE6-64E1-CEC8-3D41C77C37D7}"/>
              </a:ext>
            </a:extLst>
          </p:cNvPr>
          <p:cNvPicPr>
            <a:picLocks noChangeAspect="1"/>
          </p:cNvPicPr>
          <p:nvPr/>
        </p:nvPicPr>
        <p:blipFill>
          <a:blip r:embed="rId10"/>
          <a:stretch>
            <a:fillRect/>
          </a:stretch>
        </p:blipFill>
        <p:spPr>
          <a:xfrm>
            <a:off x="9825091" y="4703690"/>
            <a:ext cx="1205160" cy="17073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6563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290" y="558120"/>
            <a:ext cx="9659938" cy="742702"/>
          </a:xfrm>
        </p:spPr>
        <p:txBody>
          <a:bodyPr>
            <a:normAutofit fontScale="90000"/>
          </a:bodyPr>
          <a:lstStyle/>
          <a:p>
            <a:r>
              <a:rPr lang="en-GB" sz="4000"/>
              <a:t>How can I help my child?</a:t>
            </a:r>
            <a:br>
              <a:rPr lang="en-GB"/>
            </a:br>
            <a:endParaRPr lang="en-GB"/>
          </a:p>
        </p:txBody>
      </p:sp>
      <p:sp>
        <p:nvSpPr>
          <p:cNvPr id="3" name="Content Placeholder 2"/>
          <p:cNvSpPr>
            <a:spLocks noGrp="1"/>
          </p:cNvSpPr>
          <p:nvPr>
            <p:ph idx="1"/>
          </p:nvPr>
        </p:nvSpPr>
        <p:spPr>
          <a:xfrm>
            <a:off x="294290" y="1062091"/>
            <a:ext cx="7818891" cy="5309526"/>
          </a:xfrm>
        </p:spPr>
        <p:txBody>
          <a:bodyPr>
            <a:noAutofit/>
          </a:bodyPr>
          <a:lstStyle/>
          <a:p>
            <a:r>
              <a:rPr lang="en-GB" sz="2200"/>
              <a:t>Watch videos on the Parent Portal of how to pronounce the GPCs</a:t>
            </a:r>
          </a:p>
          <a:p>
            <a:r>
              <a:rPr lang="en-GB" sz="2200"/>
              <a:t>Use the alliterative phrases to support your child in practising the GPC</a:t>
            </a:r>
          </a:p>
          <a:p>
            <a:r>
              <a:rPr lang="en-GB" sz="2200"/>
              <a:t>Practise reading the Shared Readers at home</a:t>
            </a:r>
          </a:p>
          <a:p>
            <a:r>
              <a:rPr lang="en-GB" sz="2200"/>
              <a:t>Also share other exciting books for pleasure and allow them to hear others read.</a:t>
            </a:r>
          </a:p>
          <a:p>
            <a:pPr marL="0" indent="0">
              <a:buNone/>
            </a:pPr>
            <a:endParaRPr lang="en-GB" sz="2200"/>
          </a:p>
        </p:txBody>
      </p:sp>
      <p:sp>
        <p:nvSpPr>
          <p:cNvPr id="5" name="TextBox 4"/>
          <p:cNvSpPr txBox="1"/>
          <p:nvPr/>
        </p:nvSpPr>
        <p:spPr>
          <a:xfrm>
            <a:off x="8307555" y="3197434"/>
            <a:ext cx="3405373" cy="923330"/>
          </a:xfrm>
          <a:prstGeom prst="rect">
            <a:avLst/>
          </a:prstGeom>
          <a:noFill/>
        </p:spPr>
        <p:txBody>
          <a:bodyPr wrap="square" rtlCol="0">
            <a:spAutoFit/>
          </a:bodyPr>
          <a:lstStyle/>
          <a:p>
            <a:r>
              <a:rPr lang="en-GB" i="1"/>
              <a:t>Please note: Each school is deciding how best to use the portal for their pupils and parents. </a:t>
            </a: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181" y="929471"/>
            <a:ext cx="3794122" cy="224836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8775246" y="4140358"/>
            <a:ext cx="2469991" cy="2307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5254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a:t>Tips to help:</a:t>
            </a:r>
          </a:p>
        </p:txBody>
      </p:sp>
      <p:pic>
        <p:nvPicPr>
          <p:cNvPr id="4" name="Picture 3"/>
          <p:cNvPicPr>
            <a:picLocks noChangeAspect="1"/>
          </p:cNvPicPr>
          <p:nvPr/>
        </p:nvPicPr>
        <p:blipFill>
          <a:blip r:embed="rId2"/>
          <a:stretch>
            <a:fillRect/>
          </a:stretch>
        </p:blipFill>
        <p:spPr>
          <a:xfrm>
            <a:off x="9771825" y="1513151"/>
            <a:ext cx="2208179" cy="1236580"/>
          </a:xfrm>
          <a:prstGeom prst="rect">
            <a:avLst/>
          </a:prstGeom>
          <a:effectLst>
            <a:outerShdw blurRad="63500" sx="102000" sy="102000" algn="ctr" rotWithShape="0">
              <a:prstClr val="black">
                <a:alpha val="20000"/>
              </a:prstClr>
            </a:outerShdw>
          </a:effectLst>
        </p:spPr>
      </p:pic>
      <p:sp>
        <p:nvSpPr>
          <p:cNvPr id="5" name="TextBox 4"/>
          <p:cNvSpPr txBox="1"/>
          <p:nvPr/>
        </p:nvSpPr>
        <p:spPr>
          <a:xfrm>
            <a:off x="211996" y="970082"/>
            <a:ext cx="11768008" cy="6032421"/>
          </a:xfrm>
          <a:prstGeom prst="rect">
            <a:avLst/>
          </a:prstGeom>
          <a:noFill/>
        </p:spPr>
        <p:txBody>
          <a:bodyPr wrap="square" rtlCol="0">
            <a:spAutoFit/>
          </a:bodyPr>
          <a:lstStyle/>
          <a:p>
            <a:pPr marL="342900" indent="-342900">
              <a:buClr>
                <a:srgbClr val="D7006D"/>
              </a:buClr>
              <a:buFont typeface="Arial" panose="020B0604020202020204" pitchFamily="34" charset="0"/>
              <a:buChar char="•"/>
            </a:pPr>
            <a:r>
              <a:rPr lang="en-GB" sz="2200">
                <a:latin typeface="Helvetica" panose="020B0604020202020204" pitchFamily="34" charset="0"/>
                <a:cs typeface="Helvetica" panose="020B0604020202020204" pitchFamily="34" charset="0"/>
              </a:rPr>
              <a:t>Know that a </a:t>
            </a:r>
            <a:r>
              <a:rPr lang="en-GB" sz="2200" b="1">
                <a:latin typeface="Helvetica" panose="020B0604020202020204" pitchFamily="34" charset="0"/>
                <a:cs typeface="Helvetica" panose="020B0604020202020204" pitchFamily="34" charset="0"/>
              </a:rPr>
              <a:t>GPC is a grapheme phoneme correspondence</a:t>
            </a:r>
            <a:r>
              <a:rPr lang="en-GB" sz="2200">
                <a:latin typeface="Helvetica" panose="020B0604020202020204" pitchFamily="34" charset="0"/>
                <a:cs typeface="Helvetica" panose="020B0604020202020204" pitchFamily="34" charset="0"/>
              </a:rPr>
              <a:t>. That means a sound is matched to one or more written letters: /a/ /ai/ /ay/.</a:t>
            </a:r>
          </a:p>
          <a:p>
            <a:endParaRPr lang="en-GB" sz="2200"/>
          </a:p>
          <a:p>
            <a:pPr marL="342900" indent="-342900">
              <a:buClr>
                <a:srgbClr val="D7006D"/>
              </a:buClr>
              <a:buFont typeface="Arial" panose="020B0604020202020204" pitchFamily="34" charset="0"/>
              <a:buChar char="•"/>
            </a:pPr>
            <a:r>
              <a:rPr lang="en-GB" sz="2200">
                <a:latin typeface="Helvetica" panose="020B0604020202020204" pitchFamily="34" charset="0"/>
                <a:cs typeface="Helvetica" panose="020B0604020202020204" pitchFamily="34" charset="0"/>
              </a:rPr>
              <a:t>Saying </a:t>
            </a:r>
            <a:r>
              <a:rPr lang="en-GB" sz="2200" b="1">
                <a:latin typeface="Helvetica" panose="020B0604020202020204" pitchFamily="34" charset="0"/>
                <a:cs typeface="Helvetica" panose="020B0604020202020204" pitchFamily="34" charset="0"/>
              </a:rPr>
              <a:t>pure sounds </a:t>
            </a:r>
            <a:r>
              <a:rPr lang="en-GB" sz="2200">
                <a:latin typeface="Helvetica" panose="020B0604020202020204" pitchFamily="34" charset="0"/>
                <a:cs typeface="Helvetica" panose="020B0604020202020204" pitchFamily="34" charset="0"/>
              </a:rPr>
              <a:t>is important </a:t>
            </a:r>
          </a:p>
          <a:p>
            <a:pPr marL="800100" lvl="1" indent="-342900">
              <a:buClr>
                <a:srgbClr val="2BA4D9"/>
              </a:buClr>
              <a:buFont typeface="Arial" panose="020B0604020202020204" pitchFamily="34" charset="0"/>
              <a:buChar char="•"/>
            </a:pPr>
            <a:r>
              <a:rPr lang="en-GB" sz="2200">
                <a:latin typeface="Helvetica" panose="020B0604020202020204" pitchFamily="34" charset="0"/>
                <a:cs typeface="Helvetica" panose="020B0604020202020204" pitchFamily="34" charset="0"/>
              </a:rPr>
              <a:t>some sounds stretch e.g. m, n, r</a:t>
            </a:r>
          </a:p>
          <a:p>
            <a:pPr marL="800100" lvl="1" indent="-342900">
              <a:buClr>
                <a:srgbClr val="2BA4D9"/>
              </a:buClr>
              <a:buFont typeface="Arial" panose="020B0604020202020204" pitchFamily="34" charset="0"/>
              <a:buChar char="•"/>
            </a:pPr>
            <a:r>
              <a:rPr lang="en-GB" sz="2200">
                <a:latin typeface="Helvetica" panose="020B0604020202020204" pitchFamily="34" charset="0"/>
                <a:cs typeface="Helvetica" panose="020B0604020202020204" pitchFamily="34" charset="0"/>
              </a:rPr>
              <a:t>some bounce e.g. b, p. </a:t>
            </a:r>
          </a:p>
          <a:p>
            <a:pPr marL="800100" lvl="1" indent="-342900">
              <a:buClr>
                <a:srgbClr val="2BA4D9"/>
              </a:buClr>
              <a:buFont typeface="Arial" panose="020B0604020202020204" pitchFamily="34" charset="0"/>
              <a:buChar char="•"/>
            </a:pPr>
            <a:r>
              <a:rPr lang="en-GB" sz="2200">
                <a:latin typeface="Helvetica" panose="020B0604020202020204" pitchFamily="34" charset="0"/>
                <a:cs typeface="Helvetica" panose="020B0604020202020204" pitchFamily="34" charset="0"/>
              </a:rPr>
              <a:t>say them softly and say a word that begins with the sound to help. </a:t>
            </a:r>
          </a:p>
          <a:p>
            <a:pPr marL="800100" lvl="1" indent="-342900">
              <a:buClr>
                <a:srgbClr val="2BA4D9"/>
              </a:buClr>
              <a:buFont typeface="Arial" panose="020B0604020202020204" pitchFamily="34" charset="0"/>
              <a:buChar char="•"/>
            </a:pPr>
            <a:r>
              <a:rPr lang="en-GB" sz="2200">
                <a:latin typeface="Helvetica" panose="020B0604020202020204" pitchFamily="34" charset="0"/>
                <a:cs typeface="Helvetica" panose="020B0604020202020204" pitchFamily="34" charset="0"/>
              </a:rPr>
              <a:t>try to avoid a big ‘Uh’ sound at the end</a:t>
            </a:r>
          </a:p>
          <a:p>
            <a:pPr lvl="1">
              <a:buClr>
                <a:srgbClr val="D7006D"/>
              </a:buClr>
            </a:pPr>
            <a:endParaRPr lang="en-GB" sz="2200">
              <a:latin typeface="Helvetica" panose="020B0604020202020204" pitchFamily="34" charset="0"/>
              <a:cs typeface="Helvetica" panose="020B0604020202020204" pitchFamily="34" charset="0"/>
            </a:endParaRPr>
          </a:p>
          <a:p>
            <a:pPr marL="342900" indent="-342900">
              <a:buClr>
                <a:srgbClr val="D7006D"/>
              </a:buClr>
              <a:buFont typeface="Arial" panose="020B0604020202020204" pitchFamily="34" charset="0"/>
              <a:buChar char="•"/>
            </a:pPr>
            <a:endParaRPr lang="en-GB" sz="800">
              <a:latin typeface="Helvetica" panose="020B0604020202020204" pitchFamily="34" charset="0"/>
              <a:cs typeface="Helvetica" panose="020B0604020202020204" pitchFamily="34" charset="0"/>
            </a:endParaRPr>
          </a:p>
          <a:p>
            <a:pPr marL="342900" indent="-342900">
              <a:buClr>
                <a:srgbClr val="D7006D"/>
              </a:buClr>
              <a:buFont typeface="Arial" panose="020B0604020202020204" pitchFamily="34" charset="0"/>
              <a:buChar char="•"/>
            </a:pPr>
            <a:r>
              <a:rPr lang="en-GB" sz="2200">
                <a:latin typeface="Helvetica" panose="020B0604020202020204" pitchFamily="34" charset="0"/>
                <a:cs typeface="Helvetica" panose="020B0604020202020204" pitchFamily="34" charset="0"/>
              </a:rPr>
              <a:t>Be aware that your child will be learning GPCs each week and applying them to reading and writing.</a:t>
            </a:r>
          </a:p>
          <a:p>
            <a:pPr>
              <a:buClr>
                <a:srgbClr val="D7006D"/>
              </a:buClr>
            </a:pPr>
            <a:endParaRPr lang="en-GB" sz="2200">
              <a:latin typeface="Helvetica" panose="020B0604020202020204" pitchFamily="34" charset="0"/>
              <a:cs typeface="Helvetica" panose="020B0604020202020204" pitchFamily="34" charset="0"/>
            </a:endParaRPr>
          </a:p>
          <a:p>
            <a:pPr marL="342900" indent="-342900">
              <a:buClr>
                <a:srgbClr val="D7006D"/>
              </a:buClr>
              <a:buFont typeface="Arial" panose="020B0604020202020204" pitchFamily="34" charset="0"/>
              <a:buChar char="•"/>
            </a:pPr>
            <a:r>
              <a:rPr lang="en-GB" sz="2200">
                <a:latin typeface="Helvetica" panose="020B0604020202020204" pitchFamily="34" charset="0"/>
                <a:cs typeface="Helvetica" panose="020B0604020202020204" pitchFamily="34" charset="0"/>
              </a:rPr>
              <a:t>The Shared Reader you practise at home with your child will include the focus GPC that they have just learnt that week.</a:t>
            </a:r>
          </a:p>
          <a:p>
            <a:pPr>
              <a:buClr>
                <a:srgbClr val="D7006D"/>
              </a:buClr>
            </a:pPr>
            <a:endParaRPr lang="en-GB" sz="2200">
              <a:latin typeface="Helvetica" panose="020B0604020202020204" pitchFamily="34" charset="0"/>
              <a:cs typeface="Helvetica" panose="020B0604020202020204" pitchFamily="34" charset="0"/>
            </a:endParaRPr>
          </a:p>
          <a:p>
            <a:pPr marL="342900" indent="-342900">
              <a:buClr>
                <a:srgbClr val="D7006D"/>
              </a:buClr>
              <a:buFont typeface="Arial" panose="020B0604020202020204" pitchFamily="34" charset="0"/>
              <a:buChar char="•"/>
            </a:pPr>
            <a:r>
              <a:rPr lang="en-GB" sz="2200">
                <a:latin typeface="Helvetica" panose="020B0604020202020204" pitchFamily="34" charset="0"/>
                <a:cs typeface="Helvetica" panose="020B0604020202020204" pitchFamily="34" charset="0"/>
              </a:rPr>
              <a:t>They will have also read that Shared Reader in class that week.</a:t>
            </a:r>
          </a:p>
          <a:p>
            <a:pPr marL="342900" indent="-342900">
              <a:buClr>
                <a:srgbClr val="D7006D"/>
              </a:buClr>
              <a:buFont typeface="Arial" panose="020B0604020202020204" pitchFamily="34" charset="0"/>
              <a:buChar char="•"/>
            </a:pPr>
            <a:endParaRPr lang="en-GB" sz="800">
              <a:latin typeface="Helvetica" panose="020B0604020202020204" pitchFamily="34" charset="0"/>
              <a:cs typeface="Helvetica" panose="020B0604020202020204" pitchFamily="34" charset="0"/>
            </a:endParaRPr>
          </a:p>
          <a:p>
            <a:endParaRPr lang="en-GB"/>
          </a:p>
        </p:txBody>
      </p:sp>
    </p:spTree>
    <p:extLst>
      <p:ext uri="{BB962C8B-B14F-4D97-AF65-F5344CB8AC3E}">
        <p14:creationId xmlns:p14="http://schemas.microsoft.com/office/powerpoint/2010/main" val="360179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a:t>Tips to help:</a:t>
            </a:r>
          </a:p>
        </p:txBody>
      </p:sp>
      <p:sp>
        <p:nvSpPr>
          <p:cNvPr id="3" name="Content Placeholder 2"/>
          <p:cNvSpPr>
            <a:spLocks noGrp="1"/>
          </p:cNvSpPr>
          <p:nvPr>
            <p:ph idx="1"/>
          </p:nvPr>
        </p:nvSpPr>
        <p:spPr>
          <a:xfrm>
            <a:off x="119193" y="970082"/>
            <a:ext cx="9498284" cy="5134430"/>
          </a:xfrm>
        </p:spPr>
        <p:txBody>
          <a:bodyPr>
            <a:normAutofit fontScale="40000" lnSpcReduction="20000"/>
          </a:bodyPr>
          <a:lstStyle/>
          <a:p>
            <a:r>
              <a:rPr lang="en-GB" sz="5100"/>
              <a:t>Understand that it is important not to rush on with reading books that contain unknown GPCs </a:t>
            </a:r>
          </a:p>
          <a:p>
            <a:r>
              <a:rPr lang="en-GB" sz="5100"/>
              <a:t>We are embedding and consolidating learning in a systematic and progressive way</a:t>
            </a:r>
          </a:p>
          <a:p>
            <a:r>
              <a:rPr lang="en-GB" sz="5100"/>
              <a:t>Know that </a:t>
            </a:r>
            <a:r>
              <a:rPr lang="en-GB" sz="5100">
                <a:solidFill>
                  <a:srgbClr val="7BB53F"/>
                </a:solidFill>
              </a:rPr>
              <a:t>Green</a:t>
            </a:r>
            <a:r>
              <a:rPr lang="en-GB" sz="5100"/>
              <a:t> words are decodable (you can use phonics to read them) </a:t>
            </a:r>
          </a:p>
          <a:p>
            <a:r>
              <a:rPr lang="en-GB" sz="5100">
                <a:solidFill>
                  <a:srgbClr val="FF0000"/>
                </a:solidFill>
              </a:rPr>
              <a:t>Red</a:t>
            </a:r>
            <a:r>
              <a:rPr lang="en-GB" sz="5100"/>
              <a:t> words are tricky words which means they have parts that are not decodable and need to be memorised. </a:t>
            </a:r>
          </a:p>
          <a:p>
            <a:r>
              <a:rPr lang="en-GB" sz="5100"/>
              <a:t>Green and red words may be sent home as spellings.</a:t>
            </a:r>
          </a:p>
          <a:p>
            <a:r>
              <a:rPr lang="en-GB" sz="5100"/>
              <a:t>Reading for pleasure is always welcomed- hearing you read and listening to stories and rhymes is an important part of childhood learning. </a:t>
            </a:r>
          </a:p>
          <a:p>
            <a:r>
              <a:rPr lang="en-GB" sz="5100"/>
              <a:t>It is however important for children to master phonics as their primary decoding strategy so don’t try to push your child on too quickly. Ask your child’s class teacher if you are unsure. </a:t>
            </a:r>
          </a:p>
          <a:p>
            <a:endParaRPr lang="en-GB"/>
          </a:p>
        </p:txBody>
      </p:sp>
      <p:pic>
        <p:nvPicPr>
          <p:cNvPr id="4" name="Picture 3"/>
          <p:cNvPicPr>
            <a:picLocks noChangeAspect="1"/>
          </p:cNvPicPr>
          <p:nvPr/>
        </p:nvPicPr>
        <p:blipFill>
          <a:blip r:embed="rId2"/>
          <a:stretch>
            <a:fillRect/>
          </a:stretch>
        </p:blipFill>
        <p:spPr>
          <a:xfrm>
            <a:off x="9965200" y="5611064"/>
            <a:ext cx="1759884" cy="98689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2232436-E69E-48FC-9B7A-DBE16CA4C8F5}"/>
              </a:ext>
            </a:extLst>
          </p:cNvPr>
          <p:cNvPicPr>
            <a:picLocks noChangeAspect="1"/>
          </p:cNvPicPr>
          <p:nvPr/>
        </p:nvPicPr>
        <p:blipFill>
          <a:blip r:embed="rId3"/>
          <a:stretch>
            <a:fillRect/>
          </a:stretch>
        </p:blipFill>
        <p:spPr>
          <a:xfrm>
            <a:off x="9617476" y="1618847"/>
            <a:ext cx="2455332" cy="3165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58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i="1"/>
            </a:br>
            <a:r>
              <a:rPr lang="en-GB"/>
              <a:t>If I have a question about my child, who should I contact?</a:t>
            </a:r>
          </a:p>
        </p:txBody>
      </p:sp>
      <p:sp>
        <p:nvSpPr>
          <p:cNvPr id="3" name="Content Placeholder 2"/>
          <p:cNvSpPr>
            <a:spLocks noGrp="1"/>
          </p:cNvSpPr>
          <p:nvPr>
            <p:ph idx="1"/>
          </p:nvPr>
        </p:nvSpPr>
        <p:spPr>
          <a:xfrm>
            <a:off x="294290" y="1791664"/>
            <a:ext cx="11564335" cy="2177221"/>
          </a:xfrm>
        </p:spPr>
        <p:txBody>
          <a:bodyPr>
            <a:normAutofit/>
          </a:bodyPr>
          <a:lstStyle/>
          <a:p>
            <a:r>
              <a:rPr lang="en-GB" sz="2400"/>
              <a:t>Look at the information FFT Success for All Phonics provides to see if that will help you first. </a:t>
            </a:r>
          </a:p>
          <a:p>
            <a:r>
              <a:rPr lang="en-GB" sz="2400"/>
              <a:t>If you need further information, then contact your child’s teacher as they will know your child the best and how the programme is running in your child's school.</a:t>
            </a:r>
          </a:p>
        </p:txBody>
      </p:sp>
      <p:pic>
        <p:nvPicPr>
          <p:cNvPr id="5" name="Picture 4">
            <a:extLst>
              <a:ext uri="{FF2B5EF4-FFF2-40B4-BE49-F238E27FC236}">
                <a16:creationId xmlns:a16="http://schemas.microsoft.com/office/drawing/2014/main" id="{05B2A761-C797-42D0-996A-EDE3CA64B512}"/>
              </a:ext>
            </a:extLst>
          </p:cNvPr>
          <p:cNvPicPr>
            <a:picLocks noChangeAspect="1"/>
          </p:cNvPicPr>
          <p:nvPr/>
        </p:nvPicPr>
        <p:blipFill>
          <a:blip r:embed="rId2"/>
          <a:stretch>
            <a:fillRect/>
          </a:stretch>
        </p:blipFill>
        <p:spPr>
          <a:xfrm>
            <a:off x="7823424" y="3816303"/>
            <a:ext cx="4035201" cy="2687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2627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4290" y="227379"/>
            <a:ext cx="9659938" cy="1158076"/>
          </a:xfrm>
        </p:spPr>
        <p:txBody>
          <a:bodyPr>
            <a:normAutofit fontScale="90000"/>
          </a:bodyPr>
          <a:lstStyle/>
          <a:p>
            <a:r>
              <a:rPr lang="en-GB">
                <a:solidFill>
                  <a:srgbClr val="D9117B"/>
                </a:solidFill>
                <a:latin typeface="Helvetica"/>
                <a:ea typeface="Times New Roman" panose="02020603050405020304" pitchFamily="18" charset="0"/>
                <a:cs typeface="Helvetica"/>
              </a:rPr>
              <a:t>What is Ofsted saying?</a:t>
            </a:r>
            <a:br>
              <a:rPr lang="en-GB" sz="1600" b="1">
                <a:latin typeface="Times New Roman" panose="02020603050405020304" pitchFamily="18" charset="0"/>
                <a:ea typeface="Calibri" panose="020F0502020204030204" pitchFamily="34" charset="0"/>
              </a:rPr>
            </a:br>
            <a:endParaRPr lang="en-GB">
              <a:solidFill>
                <a:srgbClr val="D9117B"/>
              </a:solidFill>
            </a:endParaRPr>
          </a:p>
        </p:txBody>
      </p:sp>
      <p:graphicFrame>
        <p:nvGraphicFramePr>
          <p:cNvPr id="8" name="Content Placeholder 7"/>
          <p:cNvGraphicFramePr>
            <a:graphicFrameLocks noGrp="1"/>
          </p:cNvGraphicFramePr>
          <p:nvPr>
            <p:ph idx="1"/>
          </p:nvPr>
        </p:nvGraphicFramePr>
        <p:xfrm>
          <a:off x="293688" y="2806382"/>
          <a:ext cx="11564937" cy="1516380"/>
        </p:xfrm>
        <a:graphic>
          <a:graphicData uri="http://schemas.openxmlformats.org/drawingml/2006/table">
            <a:tbl>
              <a:tblPr firstRow="1" firstCol="1" bandRow="1"/>
              <a:tblGrid>
                <a:gridCol w="11564937">
                  <a:extLst>
                    <a:ext uri="{9D8B030D-6E8A-4147-A177-3AD203B41FA5}">
                      <a16:colId xmlns:a16="http://schemas.microsoft.com/office/drawing/2014/main" val="219684205"/>
                    </a:ext>
                  </a:extLst>
                </a:gridCol>
              </a:tblGrid>
              <a:tr h="0">
                <a:tc>
                  <a:txBody>
                    <a:bodyPr/>
                    <a:lstStyle/>
                    <a:p>
                      <a:endParaRPr lang="en-GB"/>
                    </a:p>
                  </a:txBody>
                  <a:tcPr marL="0" marR="0" marT="0" marB="0">
                    <a:lnL>
                      <a:noFill/>
                    </a:lnL>
                    <a:lnR>
                      <a:noFill/>
                    </a:lnR>
                    <a:lnT>
                      <a:noFill/>
                    </a:lnT>
                    <a:lnB>
                      <a:noFill/>
                    </a:lnB>
                  </a:tcPr>
                </a:tc>
                <a:extLst>
                  <a:ext uri="{0D108BD9-81ED-4DB2-BD59-A6C34878D82A}">
                    <a16:rowId xmlns:a16="http://schemas.microsoft.com/office/drawing/2014/main" val="1586347756"/>
                  </a:ext>
                </a:extLst>
              </a:tr>
              <a:tr h="0">
                <a:tc>
                  <a:txBody>
                    <a:bodyPr/>
                    <a:lstStyle/>
                    <a:p>
                      <a:endParaRPr lang="en-GB"/>
                    </a:p>
                  </a:txBody>
                  <a:tcPr marL="0" marR="0" marT="0" marB="0">
                    <a:lnL>
                      <a:noFill/>
                    </a:lnL>
                    <a:lnR>
                      <a:noFill/>
                    </a:lnR>
                    <a:lnT>
                      <a:noFill/>
                    </a:lnT>
                    <a:lnB>
                      <a:noFill/>
                    </a:lnB>
                  </a:tcPr>
                </a:tc>
                <a:extLst>
                  <a:ext uri="{0D108BD9-81ED-4DB2-BD59-A6C34878D82A}">
                    <a16:rowId xmlns:a16="http://schemas.microsoft.com/office/drawing/2014/main" val="962495483"/>
                  </a:ext>
                </a:extLst>
              </a:tr>
              <a:tr h="0">
                <a:tc>
                  <a:txBody>
                    <a:bodyPr/>
                    <a:lstStyle/>
                    <a:p>
                      <a:pPr algn="ctr">
                        <a:spcAft>
                          <a:spcPts val="0"/>
                        </a:spcAft>
                      </a:pPr>
                      <a:endParaRPr lang="en-GB" sz="1000" b="1">
                        <a:effectLst/>
                        <a:latin typeface="Times New Roman" panose="02020603050405020304" pitchFamily="18" charset="0"/>
                        <a:ea typeface="Calibri" panose="020F0502020204030204" pitchFamily="34" charset="0"/>
                      </a:endParaRPr>
                    </a:p>
                  </a:txBody>
                  <a:tcPr marL="0" marR="0" marT="190500" marB="190500">
                    <a:lnL>
                      <a:noFill/>
                    </a:lnL>
                    <a:lnR>
                      <a:noFill/>
                    </a:lnR>
                    <a:lnT>
                      <a:noFill/>
                    </a:lnT>
                    <a:lnB>
                      <a:noFill/>
                    </a:lnB>
                  </a:tcPr>
                </a:tc>
                <a:extLst>
                  <a:ext uri="{0D108BD9-81ED-4DB2-BD59-A6C34878D82A}">
                    <a16:rowId xmlns:a16="http://schemas.microsoft.com/office/drawing/2014/main" val="3279474736"/>
                  </a:ext>
                </a:extLst>
              </a:tr>
              <a:tr h="0">
                <a:tc>
                  <a:txBody>
                    <a:bodyPr/>
                    <a:lstStyle/>
                    <a:p>
                      <a:endParaRPr lang="en-GB"/>
                    </a:p>
                  </a:txBody>
                  <a:tcPr marL="0" marR="0" marT="0" marB="0">
                    <a:lnL>
                      <a:noFill/>
                    </a:lnL>
                    <a:lnR>
                      <a:noFill/>
                    </a:lnR>
                    <a:lnT>
                      <a:noFill/>
                    </a:lnT>
                    <a:lnB>
                      <a:noFill/>
                    </a:lnB>
                  </a:tcPr>
                </a:tc>
                <a:extLst>
                  <a:ext uri="{0D108BD9-81ED-4DB2-BD59-A6C34878D82A}">
                    <a16:rowId xmlns:a16="http://schemas.microsoft.com/office/drawing/2014/main" val="4074071264"/>
                  </a:ext>
                </a:extLst>
              </a:tr>
              <a:tr h="0">
                <a:tc>
                  <a:txBody>
                    <a:bodyPr/>
                    <a:lstStyle/>
                    <a:p>
                      <a:pPr algn="ctr">
                        <a:spcAft>
                          <a:spcPts val="0"/>
                        </a:spcAft>
                      </a:pPr>
                      <a:endParaRPr lang="en-GB" sz="105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17908580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35251078"/>
              </p:ext>
            </p:extLst>
          </p:nvPr>
        </p:nvGraphicFramePr>
        <p:xfrm>
          <a:off x="313532" y="1385454"/>
          <a:ext cx="6549086" cy="5013960"/>
        </p:xfrm>
        <a:graphic>
          <a:graphicData uri="http://schemas.openxmlformats.org/drawingml/2006/table">
            <a:tbl>
              <a:tblPr firstRow="1" firstCol="1" bandRow="1"/>
              <a:tblGrid>
                <a:gridCol w="6549086">
                  <a:extLst>
                    <a:ext uri="{9D8B030D-6E8A-4147-A177-3AD203B41FA5}">
                      <a16:colId xmlns:a16="http://schemas.microsoft.com/office/drawing/2014/main" val="4074967413"/>
                    </a:ext>
                  </a:extLst>
                </a:gridCol>
              </a:tblGrid>
              <a:tr h="4257963">
                <a:tc>
                  <a:txBody>
                    <a:bodyPr/>
                    <a:lstStyle/>
                    <a:p>
                      <a:pPr>
                        <a:spcAft>
                          <a:spcPts val="0"/>
                        </a:spcAft>
                      </a:pPr>
                      <a: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"They have put in place a </a:t>
                      </a:r>
                      <a:r>
                        <a:rPr lang="en-GB" sz="2200" b="1"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well-planned phonics programme</a:t>
                      </a:r>
                      <a: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 and trained all classroom staff to deliver it.“</a:t>
                      </a:r>
                    </a:p>
                    <a:p>
                      <a:pPr>
                        <a:spcAft>
                          <a:spcPts val="0"/>
                        </a:spcAft>
                      </a:pPr>
                      <a:endPar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endParaRPr>
                    </a:p>
                    <a:p>
                      <a:pPr>
                        <a:spcAft>
                          <a:spcPts val="0"/>
                        </a:spcAft>
                      </a:pPr>
                      <a: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a:t>
                      </a:r>
                      <a:r>
                        <a:rPr lang="en-US" sz="2200" b="1"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Staff are experts in teaching reading.</a:t>
                      </a:r>
                      <a: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a:t>
                      </a:r>
                    </a:p>
                    <a:p>
                      <a:pPr>
                        <a:spcAft>
                          <a:spcPts val="0"/>
                        </a:spcAft>
                      </a:pPr>
                      <a:b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br>
                      <a: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"Classroom visits to Reception and Years 1 and 2 showed pupils </a:t>
                      </a:r>
                      <a:r>
                        <a:rPr lang="en-GB" sz="2200" b="1"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enjoying their phonics lessons</a:t>
                      </a:r>
                      <a: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a:t>
                      </a:r>
                    </a:p>
                    <a:p>
                      <a:pPr>
                        <a:spcAft>
                          <a:spcPts val="0"/>
                        </a:spcAft>
                      </a:pPr>
                      <a:b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br>
                      <a: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"Pupils show a </a:t>
                      </a:r>
                      <a:r>
                        <a:rPr lang="en-GB" sz="2200" b="1"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genuine love of reading</a:t>
                      </a:r>
                      <a: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t>.”</a:t>
                      </a:r>
                      <a:b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br>
                      <a:endPar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endParaRPr>
                    </a:p>
                    <a:p>
                      <a:pPr>
                        <a:spcAft>
                          <a:spcPts val="0"/>
                        </a:spcAft>
                      </a:pPr>
                      <a:r>
                        <a:rPr lang="en-US" sz="2000">
                          <a:latin typeface="Helvetica" panose="020B0604020202020204" pitchFamily="34" charset="0"/>
                          <a:cs typeface="Helvetica" panose="020B0604020202020204" pitchFamily="34" charset="0"/>
                        </a:rPr>
                        <a:t>“They aptly notice when pupils need more teaching and practice to catch up”</a:t>
                      </a:r>
                      <a:br>
                        <a:rPr lang="en-GB" sz="2200" i="0">
                          <a:solidFill>
                            <a:srgbClr val="444444"/>
                          </a:solidFill>
                          <a:effectLst/>
                          <a:latin typeface="Helvetica" panose="020B0604020202020204" pitchFamily="34" charset="0"/>
                          <a:ea typeface="Times New Roman" panose="02020603050405020304" pitchFamily="18" charset="0"/>
                          <a:cs typeface="Helvetica" panose="020B0604020202020204" pitchFamily="34" charset="0"/>
                        </a:rPr>
                      </a:br>
                      <a:endParaRPr lang="en-GB" sz="2200" i="0">
                        <a:effectLst/>
                        <a:latin typeface="Helvetica" panose="020B0604020202020204" pitchFamily="34" charset="0"/>
                        <a:ea typeface="Calibri" panose="020F0502020204030204" pitchFamily="34" charset="0"/>
                        <a:cs typeface="Helvetica" panose="020B0604020202020204" pitchFamily="34" charset="0"/>
                      </a:endParaRPr>
                    </a:p>
                  </a:txBody>
                  <a:tcPr marL="190500" marR="190500" marT="190500" marB="190500">
                    <a:lnL>
                      <a:noFill/>
                    </a:lnL>
                    <a:lnR>
                      <a:noFill/>
                    </a:lnR>
                    <a:lnT>
                      <a:noFill/>
                    </a:lnT>
                    <a:lnB>
                      <a:noFill/>
                    </a:lnB>
                  </a:tcPr>
                </a:tc>
                <a:extLst>
                  <a:ext uri="{0D108BD9-81ED-4DB2-BD59-A6C34878D82A}">
                    <a16:rowId xmlns:a16="http://schemas.microsoft.com/office/drawing/2014/main" val="1955659381"/>
                  </a:ext>
                </a:extLst>
              </a:tr>
            </a:tbl>
          </a:graphicData>
        </a:graphic>
      </p:graphicFrame>
      <p:pic>
        <p:nvPicPr>
          <p:cNvPr id="11" name="Picture 10"/>
          <p:cNvPicPr>
            <a:picLocks noChangeAspect="1"/>
          </p:cNvPicPr>
          <p:nvPr/>
        </p:nvPicPr>
        <p:blipFill rotWithShape="1">
          <a:blip r:embed="rId3"/>
          <a:srcRect l="39716" t="2713" b="20258"/>
          <a:stretch/>
        </p:blipFill>
        <p:spPr>
          <a:xfrm>
            <a:off x="7459012" y="1060543"/>
            <a:ext cx="3993441" cy="2704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4"/>
          <a:srcRect r="337"/>
          <a:stretch/>
        </p:blipFill>
        <p:spPr>
          <a:xfrm>
            <a:off x="7363901" y="3922914"/>
            <a:ext cx="4183665" cy="2683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75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79A7CB-E865-A541-9675-978C2329F5F9}"/>
              </a:ext>
            </a:extLst>
          </p:cNvPr>
          <p:cNvSpPr>
            <a:spLocks noGrp="1"/>
          </p:cNvSpPr>
          <p:nvPr>
            <p:ph type="title"/>
          </p:nvPr>
        </p:nvSpPr>
        <p:spPr>
          <a:xfrm>
            <a:off x="488254" y="1335744"/>
            <a:ext cx="9659938" cy="742702"/>
          </a:xfrm>
        </p:spPr>
        <p:txBody>
          <a:bodyPr>
            <a:normAutofit/>
          </a:bodyPr>
          <a:lstStyle/>
          <a:p>
            <a:r>
              <a:rPr lang="en-US" sz="3600"/>
              <a:t>We want to share with you:</a:t>
            </a:r>
          </a:p>
        </p:txBody>
      </p:sp>
      <p:sp>
        <p:nvSpPr>
          <p:cNvPr id="4" name="Content Placeholder 3">
            <a:extLst>
              <a:ext uri="{FF2B5EF4-FFF2-40B4-BE49-F238E27FC236}">
                <a16:creationId xmlns:a16="http://schemas.microsoft.com/office/drawing/2014/main" id="{1F66B550-EF6D-6F4D-B899-4122E134D3BE}"/>
              </a:ext>
            </a:extLst>
          </p:cNvPr>
          <p:cNvSpPr>
            <a:spLocks noGrp="1"/>
          </p:cNvSpPr>
          <p:nvPr>
            <p:ph idx="1"/>
          </p:nvPr>
        </p:nvSpPr>
        <p:spPr>
          <a:xfrm>
            <a:off x="201118" y="2403731"/>
            <a:ext cx="9947074" cy="1946597"/>
          </a:xfrm>
        </p:spPr>
        <p:txBody>
          <a:bodyPr>
            <a:noAutofit/>
          </a:bodyPr>
          <a:lstStyle/>
          <a:p>
            <a:pPr lvl="1"/>
            <a:r>
              <a:rPr lang="en-US" sz="2200"/>
              <a:t>The background of the programme</a:t>
            </a:r>
          </a:p>
          <a:p>
            <a:pPr lvl="1"/>
            <a:r>
              <a:rPr lang="en-US" sz="2200"/>
              <a:t>An overview of Success for All Phonics and what’s included</a:t>
            </a:r>
          </a:p>
          <a:p>
            <a:pPr lvl="1"/>
            <a:r>
              <a:rPr lang="en-US" sz="2200"/>
              <a:t>Ways to help your child at home and in school</a:t>
            </a:r>
          </a:p>
          <a:p>
            <a:pPr marL="457200" lvl="1" indent="0">
              <a:buNone/>
            </a:pPr>
            <a:endParaRPr lang="en-US" sz="2400"/>
          </a:p>
        </p:txBody>
      </p:sp>
      <p:sp>
        <p:nvSpPr>
          <p:cNvPr id="2" name="Rectangle 1"/>
          <p:cNvSpPr/>
          <p:nvPr/>
        </p:nvSpPr>
        <p:spPr>
          <a:xfrm>
            <a:off x="488254" y="445729"/>
            <a:ext cx="8477709" cy="646331"/>
          </a:xfrm>
          <a:prstGeom prst="rect">
            <a:avLst/>
          </a:prstGeom>
        </p:spPr>
        <p:txBody>
          <a:bodyPr wrap="square">
            <a:spAutoFit/>
          </a:bodyPr>
          <a:lstStyle/>
          <a:p>
            <a:r>
              <a:rPr lang="en-GB" sz="3600">
                <a:solidFill>
                  <a:srgbClr val="E7007E"/>
                </a:solidFill>
                <a:latin typeface="Helvetica" panose="020B0604020202020204" pitchFamily="34" charset="0"/>
                <a:cs typeface="Helvetica" panose="020B0604020202020204" pitchFamily="34" charset="0"/>
              </a:rPr>
              <a:t>Welcome to FFT Success for All Phonics</a:t>
            </a:r>
            <a:endParaRPr lang="en-GB" sz="3600">
              <a:latin typeface="Helvetica" panose="020B0604020202020204" pitchFamily="34" charset="0"/>
              <a:cs typeface="Helvetica" panose="020B0604020202020204" pitchFamily="34" charset="0"/>
            </a:endParaRPr>
          </a:p>
        </p:txBody>
      </p:sp>
      <p:pic>
        <p:nvPicPr>
          <p:cNvPr id="6" name="Picture 4">
            <a:extLst>
              <a:ext uri="{FF2B5EF4-FFF2-40B4-BE49-F238E27FC236}">
                <a16:creationId xmlns:a16="http://schemas.microsoft.com/office/drawing/2014/main" id="{98E211B9-56E3-4E79-AABA-3774F5CACABB}"/>
              </a:ext>
            </a:extLst>
          </p:cNvPr>
          <p:cNvPicPr>
            <a:picLocks noChangeAspect="1"/>
          </p:cNvPicPr>
          <p:nvPr/>
        </p:nvPicPr>
        <p:blipFill rotWithShape="1">
          <a:blip r:embed="rId2"/>
          <a:srcRect l="4230"/>
          <a:stretch/>
        </p:blipFill>
        <p:spPr>
          <a:xfrm>
            <a:off x="6840534" y="4114404"/>
            <a:ext cx="5150348" cy="2428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5439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688849"/>
            <a:ext cx="9659938" cy="424873"/>
          </a:xfrm>
        </p:spPr>
        <p:txBody>
          <a:bodyPr>
            <a:normAutofit fontScale="90000"/>
          </a:bodyPr>
          <a:lstStyle/>
          <a:p>
            <a:r>
              <a:rPr lang="en-GB" sz="4000"/>
              <a:t>What is included with Success for All Phonics?</a:t>
            </a:r>
            <a:br>
              <a:rPr lang="en-GB"/>
            </a:br>
            <a:endParaRPr lang="en-GB"/>
          </a:p>
        </p:txBody>
      </p:sp>
      <p:sp>
        <p:nvSpPr>
          <p:cNvPr id="3" name="Content Placeholder 2"/>
          <p:cNvSpPr>
            <a:spLocks noGrp="1"/>
          </p:cNvSpPr>
          <p:nvPr>
            <p:ph idx="1"/>
          </p:nvPr>
        </p:nvSpPr>
        <p:spPr>
          <a:xfrm>
            <a:off x="215900" y="1113722"/>
            <a:ext cx="8166070" cy="5298583"/>
          </a:xfrm>
        </p:spPr>
        <p:txBody>
          <a:bodyPr vert="horz" lIns="91440" tIns="45720" rIns="91440" bIns="45720" rtlCol="0" anchor="t">
            <a:noAutofit/>
          </a:bodyPr>
          <a:lstStyle/>
          <a:p>
            <a:r>
              <a:rPr lang="en-GB" sz="2600">
                <a:latin typeface="Helvetica"/>
                <a:cs typeface="Helvetica"/>
              </a:rPr>
              <a:t>Success for All Phonics supports your child to learn all the skills needed to </a:t>
            </a:r>
            <a:r>
              <a:rPr lang="en-GB" sz="2600">
                <a:solidFill>
                  <a:srgbClr val="2BA4D9"/>
                </a:solidFill>
                <a:latin typeface="Helvetica"/>
                <a:cs typeface="Helvetica"/>
              </a:rPr>
              <a:t>successfully read, write and spell. </a:t>
            </a:r>
          </a:p>
          <a:p>
            <a:r>
              <a:rPr lang="en-GB" sz="2600">
                <a:latin typeface="Helvetica"/>
                <a:cs typeface="Helvetica"/>
              </a:rPr>
              <a:t>It is part of a wide range of literacy programmes that come from FFT.</a:t>
            </a:r>
          </a:p>
          <a:p>
            <a:r>
              <a:rPr lang="en-GB" sz="2600"/>
              <a:t>There are lots of engaging resources e.g. flashcards and sound mats to support learning.</a:t>
            </a:r>
          </a:p>
          <a:p>
            <a:r>
              <a:rPr lang="en-GB" sz="2600"/>
              <a:t>There are also 68 decodable reading books which will be used in class and sent home in either hard copies or digital books.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01" y="1996633"/>
            <a:ext cx="3467099" cy="2955177"/>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1685947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46" y="377710"/>
            <a:ext cx="10620144" cy="742702"/>
          </a:xfrm>
        </p:spPr>
        <p:txBody>
          <a:bodyPr>
            <a:normAutofit fontScale="90000"/>
          </a:bodyPr>
          <a:lstStyle/>
          <a:p>
            <a:r>
              <a:rPr lang="en-GB" sz="4000"/>
              <a:t>What happens in daily lessons?</a:t>
            </a:r>
            <a:br>
              <a:rPr lang="en-GB"/>
            </a:br>
            <a:endParaRPr lang="en-GB"/>
          </a:p>
        </p:txBody>
      </p:sp>
      <p:sp>
        <p:nvSpPr>
          <p:cNvPr id="3" name="Content Placeholder 2"/>
          <p:cNvSpPr>
            <a:spLocks noGrp="1"/>
          </p:cNvSpPr>
          <p:nvPr>
            <p:ph idx="1"/>
          </p:nvPr>
        </p:nvSpPr>
        <p:spPr>
          <a:xfrm>
            <a:off x="313746" y="823299"/>
            <a:ext cx="8849710" cy="5812632"/>
          </a:xfrm>
        </p:spPr>
        <p:txBody>
          <a:bodyPr>
            <a:normAutofit/>
          </a:bodyPr>
          <a:lstStyle/>
          <a:p>
            <a:pPr marL="0" indent="0">
              <a:buNone/>
            </a:pPr>
            <a:r>
              <a:rPr lang="en-GB" sz="2250" b="1"/>
              <a:t>Each day:</a:t>
            </a:r>
          </a:p>
          <a:p>
            <a:pPr>
              <a:spcBef>
                <a:spcPts val="0"/>
              </a:spcBef>
              <a:spcAft>
                <a:spcPts val="0"/>
              </a:spcAft>
            </a:pPr>
            <a:r>
              <a:rPr lang="en-GB" sz="2250"/>
              <a:t>revisit phonemes and graphemes</a:t>
            </a:r>
            <a:r>
              <a:rPr lang="en-GB" sz="2250">
                <a:solidFill>
                  <a:srgbClr val="00AEEA"/>
                </a:solidFill>
              </a:rPr>
              <a:t> </a:t>
            </a:r>
          </a:p>
          <a:p>
            <a:pPr>
              <a:spcBef>
                <a:spcPts val="0"/>
              </a:spcBef>
              <a:spcAft>
                <a:spcPts val="0"/>
              </a:spcAft>
            </a:pPr>
            <a:r>
              <a:rPr lang="en-GB" sz="2250"/>
              <a:t>consolidate learning before new content is introduced </a:t>
            </a:r>
          </a:p>
          <a:p>
            <a:pPr>
              <a:spcBef>
                <a:spcPts val="0"/>
              </a:spcBef>
              <a:spcAft>
                <a:spcPts val="0"/>
              </a:spcAft>
            </a:pPr>
            <a:r>
              <a:rPr lang="en-GB" sz="2250"/>
              <a:t>orally blend</a:t>
            </a:r>
          </a:p>
          <a:p>
            <a:pPr>
              <a:spcBef>
                <a:spcPts val="0"/>
              </a:spcBef>
              <a:spcAft>
                <a:spcPts val="0"/>
              </a:spcAft>
            </a:pPr>
            <a:r>
              <a:rPr lang="en-GB" sz="2250"/>
              <a:t>segment</a:t>
            </a:r>
          </a:p>
          <a:p>
            <a:pPr>
              <a:spcBef>
                <a:spcPts val="0"/>
              </a:spcBef>
              <a:spcAft>
                <a:spcPts val="0"/>
              </a:spcAft>
            </a:pPr>
            <a:r>
              <a:rPr lang="en-GB" sz="2250"/>
              <a:t>read words and then sentences</a:t>
            </a:r>
          </a:p>
          <a:p>
            <a:pPr marL="0" indent="0">
              <a:buNone/>
            </a:pPr>
            <a:r>
              <a:rPr lang="en-GB" sz="2250" b="1"/>
              <a:t>Also: </a:t>
            </a:r>
          </a:p>
          <a:p>
            <a:pPr>
              <a:spcBef>
                <a:spcPts val="0"/>
              </a:spcBef>
              <a:spcAft>
                <a:spcPts val="0"/>
              </a:spcAft>
            </a:pPr>
            <a:r>
              <a:rPr lang="en-GB" sz="2250"/>
              <a:t>learn the alphabet </a:t>
            </a:r>
          </a:p>
          <a:p>
            <a:pPr>
              <a:spcBef>
                <a:spcPts val="0"/>
              </a:spcBef>
              <a:spcAft>
                <a:spcPts val="0"/>
              </a:spcAft>
            </a:pPr>
            <a:r>
              <a:rPr lang="en-GB" sz="2250"/>
              <a:t>how to write letters in upper and lower case </a:t>
            </a:r>
          </a:p>
          <a:p>
            <a:pPr>
              <a:spcBef>
                <a:spcPts val="0"/>
              </a:spcBef>
              <a:spcAft>
                <a:spcPts val="0"/>
              </a:spcAft>
            </a:pPr>
            <a:r>
              <a:rPr lang="en-GB" sz="2250"/>
              <a:t>write simple words and then sentences</a:t>
            </a:r>
          </a:p>
          <a:p>
            <a:pPr marL="0" indent="0">
              <a:buNone/>
            </a:pPr>
            <a:r>
              <a:rPr lang="en-GB" sz="2250" b="1"/>
              <a:t>Reading:</a:t>
            </a:r>
          </a:p>
          <a:p>
            <a:pPr>
              <a:spcBef>
                <a:spcPts val="0"/>
              </a:spcBef>
              <a:spcAft>
                <a:spcPts val="0"/>
              </a:spcAft>
            </a:pPr>
            <a:r>
              <a:rPr lang="en-GB" sz="2250"/>
              <a:t>daily opportunities to apply their learning into reading</a:t>
            </a:r>
            <a:r>
              <a:rPr lang="en-GB" sz="2250">
                <a:solidFill>
                  <a:srgbClr val="00AEEA"/>
                </a:solidFill>
              </a:rPr>
              <a:t> </a:t>
            </a:r>
          </a:p>
          <a:p>
            <a:pPr>
              <a:spcBef>
                <a:spcPts val="0"/>
              </a:spcBef>
              <a:spcAft>
                <a:spcPts val="0"/>
              </a:spcAft>
            </a:pPr>
            <a:r>
              <a:rPr lang="en-GB" sz="2250"/>
              <a:t>discussing the text to develop their comprehension skills</a:t>
            </a:r>
          </a:p>
        </p:txBody>
      </p:sp>
      <p:pic>
        <p:nvPicPr>
          <p:cNvPr id="10" name="Picture 9">
            <a:extLst>
              <a:ext uri="{FF2B5EF4-FFF2-40B4-BE49-F238E27FC236}">
                <a16:creationId xmlns:a16="http://schemas.microsoft.com/office/drawing/2014/main" id="{1DDF7A4F-EC1B-41AB-BF75-4BBE1C6D0729}"/>
              </a:ext>
            </a:extLst>
          </p:cNvPr>
          <p:cNvPicPr>
            <a:picLocks noChangeAspect="1"/>
          </p:cNvPicPr>
          <p:nvPr/>
        </p:nvPicPr>
        <p:blipFill>
          <a:blip r:embed="rId2"/>
          <a:stretch>
            <a:fillRect/>
          </a:stretch>
        </p:blipFill>
        <p:spPr>
          <a:xfrm>
            <a:off x="8347167" y="1113247"/>
            <a:ext cx="3358452" cy="2521454"/>
          </a:xfrm>
          <a:prstGeom prst="rect">
            <a:avLst/>
          </a:prstGeom>
          <a:ln>
            <a:noFill/>
          </a:ln>
          <a:effectLst>
            <a:softEdge rad="112500"/>
          </a:effectLst>
        </p:spPr>
      </p:pic>
      <p:pic>
        <p:nvPicPr>
          <p:cNvPr id="12" name="Picture 11">
            <a:extLst>
              <a:ext uri="{FF2B5EF4-FFF2-40B4-BE49-F238E27FC236}">
                <a16:creationId xmlns:a16="http://schemas.microsoft.com/office/drawing/2014/main" id="{15FB097E-8B66-4B41-8BB3-D22ED28F4C6D}"/>
              </a:ext>
            </a:extLst>
          </p:cNvPr>
          <p:cNvPicPr>
            <a:picLocks noChangeAspect="1"/>
          </p:cNvPicPr>
          <p:nvPr/>
        </p:nvPicPr>
        <p:blipFill>
          <a:blip r:embed="rId3"/>
          <a:stretch>
            <a:fillRect/>
          </a:stretch>
        </p:blipFill>
        <p:spPr>
          <a:xfrm>
            <a:off x="8347168" y="3792064"/>
            <a:ext cx="3358451" cy="2521454"/>
          </a:xfrm>
          <a:prstGeom prst="rect">
            <a:avLst/>
          </a:prstGeom>
          <a:ln>
            <a:noFill/>
          </a:ln>
          <a:effectLst>
            <a:softEdge rad="112500"/>
          </a:effectLst>
        </p:spPr>
      </p:pic>
    </p:spTree>
    <p:extLst>
      <p:ext uri="{BB962C8B-B14F-4D97-AF65-F5344CB8AC3E}">
        <p14:creationId xmlns:p14="http://schemas.microsoft.com/office/powerpoint/2010/main" val="1052457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0A37020-32AF-AD65-2101-628F1FCB58C0}"/>
              </a:ext>
            </a:extLst>
          </p:cNvPr>
          <p:cNvPicPr>
            <a:picLocks noChangeAspect="1"/>
          </p:cNvPicPr>
          <p:nvPr/>
        </p:nvPicPr>
        <p:blipFill>
          <a:blip r:embed="rId3"/>
          <a:stretch>
            <a:fillRect/>
          </a:stretch>
        </p:blipFill>
        <p:spPr>
          <a:xfrm>
            <a:off x="205126" y="411715"/>
            <a:ext cx="9860927" cy="5899438"/>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322336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52E3450E-AF77-4C29-190C-284A6A8B6D33}"/>
              </a:ext>
            </a:extLst>
          </p:cNvPr>
          <p:cNvPicPr>
            <a:picLocks noChangeAspect="1"/>
          </p:cNvPicPr>
          <p:nvPr/>
        </p:nvPicPr>
        <p:blipFill>
          <a:blip r:embed="rId3"/>
          <a:stretch>
            <a:fillRect/>
          </a:stretch>
        </p:blipFill>
        <p:spPr>
          <a:xfrm>
            <a:off x="358587" y="353702"/>
            <a:ext cx="9708777" cy="6302592"/>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420178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email&#10;&#10;Description automatically generated">
            <a:extLst>
              <a:ext uri="{FF2B5EF4-FFF2-40B4-BE49-F238E27FC236}">
                <a16:creationId xmlns:a16="http://schemas.microsoft.com/office/drawing/2014/main" id="{552EAD9A-6A55-C945-8919-15C706C1523E}"/>
              </a:ext>
            </a:extLst>
          </p:cNvPr>
          <p:cNvPicPr>
            <a:picLocks noChangeAspect="1"/>
          </p:cNvPicPr>
          <p:nvPr/>
        </p:nvPicPr>
        <p:blipFill rotWithShape="1">
          <a:blip r:embed="rId2"/>
          <a:srcRect t="3231"/>
          <a:stretch/>
        </p:blipFill>
        <p:spPr>
          <a:xfrm>
            <a:off x="661481" y="150653"/>
            <a:ext cx="11343705" cy="6404012"/>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2572151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BF38FAAC-0003-D148-B293-2F907C3F19C1}"/>
              </a:ext>
            </a:extLst>
          </p:cNvPr>
          <p:cNvPicPr>
            <a:picLocks noChangeAspect="1"/>
          </p:cNvPicPr>
          <p:nvPr/>
        </p:nvPicPr>
        <p:blipFill>
          <a:blip r:embed="rId2"/>
          <a:stretch>
            <a:fillRect/>
          </a:stretch>
        </p:blipFill>
        <p:spPr>
          <a:xfrm>
            <a:off x="184027" y="200444"/>
            <a:ext cx="11823946" cy="6457111"/>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2924510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F017-415D-4AA9-BA0C-1738B67868A0}"/>
              </a:ext>
            </a:extLst>
          </p:cNvPr>
          <p:cNvSpPr>
            <a:spLocks noGrp="1"/>
          </p:cNvSpPr>
          <p:nvPr>
            <p:ph type="title"/>
          </p:nvPr>
        </p:nvSpPr>
        <p:spPr>
          <a:xfrm>
            <a:off x="182716" y="224290"/>
            <a:ext cx="10515600" cy="756371"/>
          </a:xfrm>
        </p:spPr>
        <p:txBody>
          <a:bodyPr>
            <a:normAutofit/>
          </a:bodyPr>
          <a:lstStyle/>
          <a:p>
            <a:pPr>
              <a:lnSpc>
                <a:spcPct val="105000"/>
              </a:lnSpc>
              <a:spcAft>
                <a:spcPts val="800"/>
              </a:spcAft>
            </a:pPr>
            <a:r>
              <a:rPr lang="en-GB" sz="3200"/>
              <a:t>68 fully decodable Shared Readers</a:t>
            </a:r>
          </a:p>
        </p:txBody>
      </p:sp>
      <p:sp>
        <p:nvSpPr>
          <p:cNvPr id="7" name="TextBox 6">
            <a:extLst>
              <a:ext uri="{FF2B5EF4-FFF2-40B4-BE49-F238E27FC236}">
                <a16:creationId xmlns:a16="http://schemas.microsoft.com/office/drawing/2014/main" id="{6F5381E7-D63E-4835-89C8-A3554DFB7B70}"/>
              </a:ext>
            </a:extLst>
          </p:cNvPr>
          <p:cNvSpPr txBox="1"/>
          <p:nvPr/>
        </p:nvSpPr>
        <p:spPr>
          <a:xfrm>
            <a:off x="2436471" y="5000945"/>
            <a:ext cx="7442727" cy="1107867"/>
          </a:xfrm>
          <a:prstGeom prst="rect">
            <a:avLst/>
          </a:prstGeom>
          <a:solidFill>
            <a:srgbClr val="52788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20000"/>
              </a:lnSpc>
              <a:spcBef>
                <a:spcPts val="400"/>
              </a:spcBef>
              <a:spcAft>
                <a:spcPts val="400"/>
              </a:spcAft>
              <a:buFont typeface="Arial" panose="020B0604020202020204" pitchFamily="34" charset="0"/>
              <a:buChar char="•"/>
            </a:pPr>
            <a:r>
              <a:rPr lang="en-GB" sz="1700">
                <a:solidFill>
                  <a:schemeClr val="bg1"/>
                </a:solidFill>
                <a:latin typeface="Helvetica" pitchFamily="2" charset="0"/>
              </a:rPr>
              <a:t>68 new decodable Shared Readers, published by FFT</a:t>
            </a:r>
          </a:p>
          <a:p>
            <a:pPr marL="285750" indent="-285750">
              <a:lnSpc>
                <a:spcPct val="120000"/>
              </a:lnSpc>
              <a:spcBef>
                <a:spcPts val="400"/>
              </a:spcBef>
              <a:spcAft>
                <a:spcPts val="400"/>
              </a:spcAft>
              <a:buFont typeface="Arial" panose="020B0604020202020204" pitchFamily="34" charset="0"/>
              <a:buChar char="•"/>
            </a:pPr>
            <a:r>
              <a:rPr lang="en-GB" sz="1700">
                <a:solidFill>
                  <a:schemeClr val="bg1"/>
                </a:solidFill>
                <a:latin typeface="Helvetica" pitchFamily="2" charset="0"/>
                <a:cs typeface="Helvetica"/>
              </a:rPr>
              <a:t>Shared Readers are linked to our scope and sequence and are used in class for the daily reading lessons (children share a book in pairs)</a:t>
            </a:r>
          </a:p>
        </p:txBody>
      </p:sp>
      <p:pic>
        <p:nvPicPr>
          <p:cNvPr id="5" name="Picture 4">
            <a:extLst>
              <a:ext uri="{FF2B5EF4-FFF2-40B4-BE49-F238E27FC236}">
                <a16:creationId xmlns:a16="http://schemas.microsoft.com/office/drawing/2014/main" id="{E28BA1CF-B5A2-2842-AA11-39857AB1C2A3}"/>
              </a:ext>
            </a:extLst>
          </p:cNvPr>
          <p:cNvPicPr>
            <a:picLocks noChangeAspect="1"/>
          </p:cNvPicPr>
          <p:nvPr/>
        </p:nvPicPr>
        <p:blipFill>
          <a:blip r:embed="rId2"/>
          <a:stretch>
            <a:fillRect/>
          </a:stretch>
        </p:blipFill>
        <p:spPr>
          <a:xfrm>
            <a:off x="182717" y="980662"/>
            <a:ext cx="2253754" cy="3285593"/>
          </a:xfrm>
          <a:prstGeom prst="rect">
            <a:avLst/>
          </a:prstGeom>
          <a:ln>
            <a:solidFill>
              <a:schemeClr val="bg1">
                <a:lumMod val="65000"/>
              </a:schemeClr>
            </a:solidFill>
          </a:ln>
        </p:spPr>
      </p:pic>
      <p:pic>
        <p:nvPicPr>
          <p:cNvPr id="12" name="Picture 11">
            <a:extLst>
              <a:ext uri="{FF2B5EF4-FFF2-40B4-BE49-F238E27FC236}">
                <a16:creationId xmlns:a16="http://schemas.microsoft.com/office/drawing/2014/main" id="{6374BEE4-B3A6-6848-BF99-C3C992160FFF}"/>
              </a:ext>
            </a:extLst>
          </p:cNvPr>
          <p:cNvPicPr>
            <a:picLocks noChangeAspect="1"/>
          </p:cNvPicPr>
          <p:nvPr/>
        </p:nvPicPr>
        <p:blipFill>
          <a:blip r:embed="rId3"/>
          <a:stretch>
            <a:fillRect/>
          </a:stretch>
        </p:blipFill>
        <p:spPr>
          <a:xfrm>
            <a:off x="2571806" y="980661"/>
            <a:ext cx="2225019" cy="3285594"/>
          </a:xfrm>
          <a:prstGeom prst="rect">
            <a:avLst/>
          </a:prstGeom>
          <a:ln>
            <a:solidFill>
              <a:schemeClr val="bg1">
                <a:lumMod val="65000"/>
              </a:schemeClr>
            </a:solidFill>
          </a:ln>
        </p:spPr>
      </p:pic>
      <p:pic>
        <p:nvPicPr>
          <p:cNvPr id="13" name="Picture 12">
            <a:extLst>
              <a:ext uri="{FF2B5EF4-FFF2-40B4-BE49-F238E27FC236}">
                <a16:creationId xmlns:a16="http://schemas.microsoft.com/office/drawing/2014/main" id="{0DF96DDE-9EBF-BE46-B805-D485C6C3AF53}"/>
              </a:ext>
            </a:extLst>
          </p:cNvPr>
          <p:cNvPicPr>
            <a:picLocks noChangeAspect="1"/>
          </p:cNvPicPr>
          <p:nvPr/>
        </p:nvPicPr>
        <p:blipFill>
          <a:blip r:embed="rId4"/>
          <a:stretch>
            <a:fillRect/>
          </a:stretch>
        </p:blipFill>
        <p:spPr>
          <a:xfrm>
            <a:off x="4942546" y="979175"/>
            <a:ext cx="2203619" cy="3299948"/>
          </a:xfrm>
          <a:prstGeom prst="rect">
            <a:avLst/>
          </a:prstGeom>
          <a:ln>
            <a:solidFill>
              <a:schemeClr val="bg1">
                <a:lumMod val="65000"/>
              </a:schemeClr>
            </a:solidFill>
          </a:ln>
        </p:spPr>
      </p:pic>
      <p:pic>
        <p:nvPicPr>
          <p:cNvPr id="14" name="Picture 13" descr="Graphical user interface&#10;&#10;Description automatically generated">
            <a:extLst>
              <a:ext uri="{FF2B5EF4-FFF2-40B4-BE49-F238E27FC236}">
                <a16:creationId xmlns:a16="http://schemas.microsoft.com/office/drawing/2014/main" id="{76188E14-F879-0D46-8118-602B627D4E57}"/>
              </a:ext>
            </a:extLst>
          </p:cNvPr>
          <p:cNvPicPr>
            <a:picLocks noChangeAspect="1"/>
          </p:cNvPicPr>
          <p:nvPr/>
        </p:nvPicPr>
        <p:blipFill>
          <a:blip r:embed="rId5"/>
          <a:stretch>
            <a:fillRect/>
          </a:stretch>
        </p:blipFill>
        <p:spPr>
          <a:xfrm>
            <a:off x="9731527" y="964438"/>
            <a:ext cx="2225019" cy="3301817"/>
          </a:xfrm>
          <a:prstGeom prst="rect">
            <a:avLst/>
          </a:prstGeom>
          <a:ln>
            <a:solidFill>
              <a:schemeClr val="bg1">
                <a:lumMod val="65000"/>
              </a:schemeClr>
            </a:solidFill>
          </a:ln>
        </p:spPr>
      </p:pic>
      <p:pic>
        <p:nvPicPr>
          <p:cNvPr id="4" name="Picture 3">
            <a:extLst>
              <a:ext uri="{FF2B5EF4-FFF2-40B4-BE49-F238E27FC236}">
                <a16:creationId xmlns:a16="http://schemas.microsoft.com/office/drawing/2014/main" id="{438A0456-8F91-BA45-A5CF-5D25F5A8D8DD}"/>
              </a:ext>
            </a:extLst>
          </p:cNvPr>
          <p:cNvPicPr>
            <a:picLocks noChangeAspect="1"/>
          </p:cNvPicPr>
          <p:nvPr/>
        </p:nvPicPr>
        <p:blipFill>
          <a:blip r:embed="rId6"/>
          <a:stretch>
            <a:fillRect/>
          </a:stretch>
        </p:blipFill>
        <p:spPr>
          <a:xfrm>
            <a:off x="7331636" y="974017"/>
            <a:ext cx="2253754" cy="3311751"/>
          </a:xfrm>
          <a:prstGeom prst="rect">
            <a:avLst/>
          </a:prstGeom>
          <a:ln>
            <a:solidFill>
              <a:schemeClr val="bg1">
                <a:lumMod val="65000"/>
              </a:schemeClr>
            </a:solidFill>
          </a:ln>
        </p:spPr>
      </p:pic>
    </p:spTree>
    <p:extLst>
      <p:ext uri="{BB962C8B-B14F-4D97-AF65-F5344CB8AC3E}">
        <p14:creationId xmlns:p14="http://schemas.microsoft.com/office/powerpoint/2010/main" val="3577991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187a533d-f577-4cdd-9fa7-96680864def0" xsi:nil="true"/>
    <lcf76f155ced4ddcb4097134ff3c332f xmlns="187a533d-f577-4cdd-9fa7-96680864def0">
      <Terms xmlns="http://schemas.microsoft.com/office/infopath/2007/PartnerControls"/>
    </lcf76f155ced4ddcb4097134ff3c332f>
    <TaxCatchAll xmlns="7f61148c-710b-4421-8c4c-baf27a245b0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F3AF9E243C574EB777FB45C2F1F2CF" ma:contentTypeVersion="22" ma:contentTypeDescription="Create a new document." ma:contentTypeScope="" ma:versionID="a2cc8ec1b1c1f253cf1f17ecc3750131">
  <xsd:schema xmlns:xsd="http://www.w3.org/2001/XMLSchema" xmlns:xs="http://www.w3.org/2001/XMLSchema" xmlns:p="http://schemas.microsoft.com/office/2006/metadata/properties" xmlns:ns2="187a533d-f577-4cdd-9fa7-96680864def0" xmlns:ns3="7f61148c-710b-4421-8c4c-baf27a245b02" targetNamespace="http://schemas.microsoft.com/office/2006/metadata/properties" ma:root="true" ma:fieldsID="4390dae6a61cd0717456b363300c2dca" ns2:_="" ns3:_="">
    <xsd:import namespace="187a533d-f577-4cdd-9fa7-96680864def0"/>
    <xsd:import namespace="7f61148c-710b-4421-8c4c-baf27a245b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_Flow_SignoffStatu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a533d-f577-4cdd-9fa7-96680864de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07e3dd3-54ba-4eda-8eaf-be297afeea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61148c-710b-4421-8c4c-baf27a245b0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395a0d9-5936-4aab-befc-d449d8e2b332}" ma:internalName="TaxCatchAll" ma:showField="CatchAllData" ma:web="7f61148c-710b-4421-8c4c-baf27a245b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435630-454D-464F-A1E9-E4A800E5D47C}">
  <ds:schemaRefs>
    <ds:schemaRef ds:uri="187a533d-f577-4cdd-9fa7-96680864def0"/>
    <ds:schemaRef ds:uri="7f61148c-710b-4421-8c4c-baf27a245b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C68F902-195E-4D3B-8636-35C83F6189D9}">
  <ds:schemaRefs>
    <ds:schemaRef ds:uri="187a533d-f577-4cdd-9fa7-96680864def0"/>
    <ds:schemaRef ds:uri="7f61148c-710b-4421-8c4c-baf27a245b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4E9FB5-F32D-47EE-A9CE-6E3074676B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17</Slides>
  <Notes>6</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Success for All Phonics</vt:lpstr>
      <vt:lpstr>We want to share with you:</vt:lpstr>
      <vt:lpstr>What is included with Success for All Phonics? </vt:lpstr>
      <vt:lpstr>What happens in daily lessons? </vt:lpstr>
      <vt:lpstr>PowerPoint Presentation</vt:lpstr>
      <vt:lpstr>PowerPoint Presentation</vt:lpstr>
      <vt:lpstr>PowerPoint Presentation</vt:lpstr>
      <vt:lpstr>PowerPoint Presentation</vt:lpstr>
      <vt:lpstr>68 fully decodable Shared Readers</vt:lpstr>
      <vt:lpstr>PowerPoint Presentation</vt:lpstr>
      <vt:lpstr>PowerPoint Presentation</vt:lpstr>
      <vt:lpstr>PowerPoint Presentation</vt:lpstr>
      <vt:lpstr>How can I help my child? </vt:lpstr>
      <vt:lpstr>Tips to help:</vt:lpstr>
      <vt:lpstr>Tips to help:</vt:lpstr>
      <vt:lpstr> If I have a question about my child, who should I contact?</vt:lpstr>
      <vt:lpstr>What is Ofsted saying?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Charman</dc:creator>
  <cp:revision>1</cp:revision>
  <cp:lastPrinted>2024-10-08T07:38:23Z</cp:lastPrinted>
  <dcterms:created xsi:type="dcterms:W3CDTF">2018-10-30T12:11:23Z</dcterms:created>
  <dcterms:modified xsi:type="dcterms:W3CDTF">2024-10-08T07:52:30Z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0x01010065F3AF9E243C574EB777FB45C2F1F2CF</vt:lpwstr>
  </property>
  <property fmtid="{D5CDD505-2E9C-101B-9397-08002B2CF9AE}" pid="3" name="MediaServiceImageTags">
    <vt:lpwstr/>
  </property>
</Properties>
</file>