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484E8-90B4-269A-7A6C-FA807C25FA62}" v="8" dt="2023-02-21T13:45:17.608"/>
    <p1510:client id="{242B4163-3619-4ED2-A74C-194B3474EE48}" v="1158" dt="2023-01-22T21:50:40.231"/>
    <p1510:client id="{2E3A87D4-9B60-49AF-9C9D-AFE0D8909DA0}" v="65" dt="2023-02-24T11:40:40.798"/>
    <p1510:client id="{3C5BC90D-E750-4A07-8642-1C257FFB0B08}" v="1338" dt="2023-02-22T21:50:51.809"/>
    <p1510:client id="{4696CDD6-79FC-2FB3-5F94-85B0F99A9EE7}" v="465" dt="2023-02-21T14:16:56.006"/>
    <p1510:client id="{4BA496FE-64E2-49DC-8431-780F442E0B72}" v="588" dt="2023-01-24T18:01:08.887"/>
    <p1510:client id="{65534DF0-F2EB-0D04-7305-483B01051F78}" v="2928" dt="2023-02-23T17:18:30.746"/>
    <p1510:client id="{6D231DB7-4773-6632-B84B-B22B4663B4DD}" v="611" dt="2023-01-24T20:51:47.986"/>
    <p1510:client id="{B3C3D261-9C7E-585D-8EA2-56A22FB5500D}" v="1" dt="2023-02-21T18:57:00.867"/>
    <p1510:client id="{B70337D7-8C00-8489-ACD6-1E27FFA2B1A8}" v="348" dt="2023-02-21T13:06:02.904"/>
    <p1510:client id="{C1E78501-A6BE-F590-76BE-5E3F49FBA637}" v="348" dt="2023-02-21T13:36:01.320"/>
    <p1510:client id="{FCE08FA6-DA38-483B-B50B-68A7A4C8089A}" v="423" dt="2023-01-24T12:37:34.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6362-6474-6E9E-130B-C7FEBA6B8D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030A5C-5A33-DB46-EBF6-16C1F178B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144A75-39F4-6529-6DF8-0C21DAC2BF6B}"/>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5" name="Footer Placeholder 4">
            <a:extLst>
              <a:ext uri="{FF2B5EF4-FFF2-40B4-BE49-F238E27FC236}">
                <a16:creationId xmlns:a16="http://schemas.microsoft.com/office/drawing/2014/main" id="{C4EAACDD-DEC2-4EB5-5550-16D2167BF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F2D54-2AE6-1358-F495-A1C79DD07BFE}"/>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361505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014C-69CD-36E0-162A-59B34C50229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1EEDB1-2B36-EFF2-5648-AF219F7239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B71451-AA31-D89B-7804-AC63B9A8C5F5}"/>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5" name="Footer Placeholder 4">
            <a:extLst>
              <a:ext uri="{FF2B5EF4-FFF2-40B4-BE49-F238E27FC236}">
                <a16:creationId xmlns:a16="http://schemas.microsoft.com/office/drawing/2014/main" id="{5200085F-8E2C-83F7-67C0-51EC1F8DC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1A12A-EBF7-62D6-8D6E-B2BEFD289744}"/>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359411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B9F7E-64E4-3468-4E6D-C0E9FA0A7FB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379388-B6A6-8976-FE3A-304E5522963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9F337A-EAF2-7098-1913-951604D54C7E}"/>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5" name="Footer Placeholder 4">
            <a:extLst>
              <a:ext uri="{FF2B5EF4-FFF2-40B4-BE49-F238E27FC236}">
                <a16:creationId xmlns:a16="http://schemas.microsoft.com/office/drawing/2014/main" id="{1DC4B79D-BDD8-2A5F-AFF9-731C08E97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68DAB-9CED-8A73-2476-253608B592C3}"/>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28568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FF22-603A-1EC6-8404-16C5259EB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09BC46-9F37-6E6B-1ED5-510258C427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0C7499-44D5-680F-F0B1-BD713DEAEB02}"/>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5" name="Footer Placeholder 4">
            <a:extLst>
              <a:ext uri="{FF2B5EF4-FFF2-40B4-BE49-F238E27FC236}">
                <a16:creationId xmlns:a16="http://schemas.microsoft.com/office/drawing/2014/main" id="{39C41205-7FD4-C29C-1D59-D3CB8FD29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F7E7D-02B5-1DE1-EA2B-4C6BDD18AEFF}"/>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422076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0917-0904-C917-59DD-69C2433B7D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20B966-5806-EF1B-F89D-FBE11FF2B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D40D87-314C-B677-450B-CD65B336ACD8}"/>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5" name="Footer Placeholder 4">
            <a:extLst>
              <a:ext uri="{FF2B5EF4-FFF2-40B4-BE49-F238E27FC236}">
                <a16:creationId xmlns:a16="http://schemas.microsoft.com/office/drawing/2014/main" id="{4CC9ACF4-2DD8-E01F-D46E-AFFECA6D0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C3D31-5E7A-B0F2-0EF3-99576EC15B7F}"/>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60955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E5E7-5928-5149-BF62-AE0FBE2411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FFBF18-89AD-1EB9-D2D4-8F0E5B8565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56BA434-CBD7-8DA8-8062-9336494CF2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1167EBE-2E65-A4EB-5F2B-7BE34F9B5C08}"/>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6" name="Footer Placeholder 5">
            <a:extLst>
              <a:ext uri="{FF2B5EF4-FFF2-40B4-BE49-F238E27FC236}">
                <a16:creationId xmlns:a16="http://schemas.microsoft.com/office/drawing/2014/main" id="{86E76B63-E829-96A9-6BD5-214C392DD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9CDA9-D85F-44EF-4962-2B31B8F99BD2}"/>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34801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BC72-381C-B31B-D389-B644D94860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0B4134-87F2-6B56-54BA-AE88C7B24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E712EB-E297-1B65-EC1F-BB4AF01C31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FD2179E-C985-A6DB-ABDD-BAA55E1F1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C2596C5-0016-331F-E513-C70AE4D2F8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545B5A-EA44-B17A-DE56-BCE0860BE419}"/>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8" name="Footer Placeholder 7">
            <a:extLst>
              <a:ext uri="{FF2B5EF4-FFF2-40B4-BE49-F238E27FC236}">
                <a16:creationId xmlns:a16="http://schemas.microsoft.com/office/drawing/2014/main" id="{ADEBECD6-BF62-26A7-D52C-0975735C0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91A1E-C988-4DF5-F5C4-A497E07C697E}"/>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83359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46E1-844C-917F-1B6F-87890785198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67DC997-D4B8-2EC3-05C9-8D5F1306589E}"/>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4" name="Footer Placeholder 3">
            <a:extLst>
              <a:ext uri="{FF2B5EF4-FFF2-40B4-BE49-F238E27FC236}">
                <a16:creationId xmlns:a16="http://schemas.microsoft.com/office/drawing/2014/main" id="{11B8FFBA-1DB8-9369-46A3-D4ACE120C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4A805B-7AF5-65BF-3C41-80879141D916}"/>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315085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45D02-8E88-6BBD-EDDA-6D7EB63F4C47}"/>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3" name="Footer Placeholder 2">
            <a:extLst>
              <a:ext uri="{FF2B5EF4-FFF2-40B4-BE49-F238E27FC236}">
                <a16:creationId xmlns:a16="http://schemas.microsoft.com/office/drawing/2014/main" id="{7752ABBD-E054-B49A-09CB-A985F05B6A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FC849-3BD8-BB90-41B7-A295A5EF6E5A}"/>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18612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DE7B-AE79-B47A-2E3C-8FD7E2CDBF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F1B32-2707-DCB7-58FA-D5C4F43F7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458ED5-9830-FA64-C505-5BFA4B68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E84041-D9E8-07A8-624E-FB9FBA44D4F7}"/>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6" name="Footer Placeholder 5">
            <a:extLst>
              <a:ext uri="{FF2B5EF4-FFF2-40B4-BE49-F238E27FC236}">
                <a16:creationId xmlns:a16="http://schemas.microsoft.com/office/drawing/2014/main" id="{9488A3F3-0097-FE14-0DC8-39F514B60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88B8B-882C-D5C1-F19C-3BBDB67990C5}"/>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106756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F2B0-5B85-AD0C-173A-0E1B490E7E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51D0F3-BC54-4A64-5E7F-A7F94E711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717B65-8DA0-D288-D26A-A4F3720F5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2C00B0-88A9-A92E-5195-43194DCEFF2E}"/>
              </a:ext>
            </a:extLst>
          </p:cNvPr>
          <p:cNvSpPr>
            <a:spLocks noGrp="1"/>
          </p:cNvSpPr>
          <p:nvPr>
            <p:ph type="dt" sz="half" idx="10"/>
          </p:nvPr>
        </p:nvSpPr>
        <p:spPr/>
        <p:txBody>
          <a:bodyPr/>
          <a:lstStyle/>
          <a:p>
            <a:fld id="{734D8073-82EC-D049-A67A-F82D9961A7F1}" type="datetimeFigureOut">
              <a:rPr lang="en-US" smtClean="0"/>
              <a:t>4/19/2023</a:t>
            </a:fld>
            <a:endParaRPr lang="en-US"/>
          </a:p>
        </p:txBody>
      </p:sp>
      <p:sp>
        <p:nvSpPr>
          <p:cNvPr id="6" name="Footer Placeholder 5">
            <a:extLst>
              <a:ext uri="{FF2B5EF4-FFF2-40B4-BE49-F238E27FC236}">
                <a16:creationId xmlns:a16="http://schemas.microsoft.com/office/drawing/2014/main" id="{51403F64-3BAB-B145-CDA8-2BBDB6AEF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BF795-547B-052C-B41F-4CC73C27F20F}"/>
              </a:ext>
            </a:extLst>
          </p:cNvPr>
          <p:cNvSpPr>
            <a:spLocks noGrp="1"/>
          </p:cNvSpPr>
          <p:nvPr>
            <p:ph type="sldNum" sz="quarter" idx="12"/>
          </p:nvPr>
        </p:nvSpPr>
        <p:spPr/>
        <p:txBody>
          <a:bodyPr/>
          <a:lstStyle/>
          <a:p>
            <a:fld id="{47177016-C7BE-604B-ABF9-2AB14F478CBA}" type="slidenum">
              <a:rPr lang="en-US" smtClean="0"/>
              <a:t>‹#›</a:t>
            </a:fld>
            <a:endParaRPr lang="en-US"/>
          </a:p>
        </p:txBody>
      </p:sp>
    </p:spTree>
    <p:extLst>
      <p:ext uri="{BB962C8B-B14F-4D97-AF65-F5344CB8AC3E}">
        <p14:creationId xmlns:p14="http://schemas.microsoft.com/office/powerpoint/2010/main" val="37847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88AD92-82AE-B6C4-72BF-D67FDA326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E1A960-8131-2C6D-CB80-2579FB6FD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12F0C1-1B65-2E07-AC7D-24CA5E6317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D8073-82EC-D049-A67A-F82D9961A7F1}" type="datetimeFigureOut">
              <a:rPr lang="en-US" smtClean="0"/>
              <a:t>4/19/2023</a:t>
            </a:fld>
            <a:endParaRPr lang="en-US"/>
          </a:p>
        </p:txBody>
      </p:sp>
      <p:sp>
        <p:nvSpPr>
          <p:cNvPr id="5" name="Footer Placeholder 4">
            <a:extLst>
              <a:ext uri="{FF2B5EF4-FFF2-40B4-BE49-F238E27FC236}">
                <a16:creationId xmlns:a16="http://schemas.microsoft.com/office/drawing/2014/main" id="{1E5EDA98-CA06-F4FE-79E7-035ED91DF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7CDB2-7037-C9BC-031E-22233B516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77016-C7BE-604B-ABF9-2AB14F478CBA}" type="slidenum">
              <a:rPr lang="en-US" smtClean="0"/>
              <a:t>‹#›</a:t>
            </a:fld>
            <a:endParaRPr lang="en-US"/>
          </a:p>
        </p:txBody>
      </p:sp>
    </p:spTree>
    <p:extLst>
      <p:ext uri="{BB962C8B-B14F-4D97-AF65-F5344CB8AC3E}">
        <p14:creationId xmlns:p14="http://schemas.microsoft.com/office/powerpoint/2010/main" val="3075099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C229EE-E013-AD9D-6559-DC20664C027D}"/>
              </a:ext>
            </a:extLst>
          </p:cNvPr>
          <p:cNvSpPr txBox="1"/>
          <p:nvPr/>
        </p:nvSpPr>
        <p:spPr>
          <a:xfrm>
            <a:off x="295836" y="73913"/>
            <a:ext cx="11756931" cy="8371523"/>
          </a:xfrm>
          <a:prstGeom prst="rect">
            <a:avLst/>
          </a:prstGeom>
          <a:noFill/>
        </p:spPr>
        <p:txBody>
          <a:bodyPr wrap="square" lIns="91440" tIns="45720" rIns="91440" bIns="45720" rtlCol="0" anchor="t">
            <a:spAutoFit/>
          </a:bodyPr>
          <a:lstStyle/>
          <a:p>
            <a:endParaRPr lang="en-GB" sz="1400" i="0" u="none" strike="noStrike" dirty="0">
              <a:solidFill>
                <a:srgbClr val="313131"/>
              </a:solidFill>
              <a:effectLst/>
              <a:cs typeface="Calibri"/>
            </a:endParaRPr>
          </a:p>
          <a:p>
            <a:endParaRPr lang="en-GB" sz="1400" dirty="0">
              <a:solidFill>
                <a:srgbClr val="313131"/>
              </a:solidFill>
            </a:endParaRPr>
          </a:p>
          <a:p>
            <a:endParaRPr lang="en-GB" sz="1400" dirty="0">
              <a:solidFill>
                <a:srgbClr val="313131"/>
              </a:solidFill>
            </a:endParaRPr>
          </a:p>
          <a:p>
            <a:r>
              <a:rPr lang="en-GB" sz="1400" i="0" u="none" strike="noStrike" dirty="0">
                <a:solidFill>
                  <a:srgbClr val="313131"/>
                </a:solidFill>
                <a:effectLst/>
              </a:rPr>
              <a:t>The governing body has undergone a few changes this year. We now have </a:t>
            </a:r>
            <a:r>
              <a:rPr lang="en-GB" sz="1400" dirty="0">
                <a:solidFill>
                  <a:srgbClr val="313131"/>
                </a:solidFill>
              </a:rPr>
              <a:t>a new Chair</a:t>
            </a:r>
            <a:r>
              <a:rPr lang="en-GB" sz="1400" i="0" u="none" strike="noStrike" dirty="0">
                <a:solidFill>
                  <a:srgbClr val="313131"/>
                </a:solidFill>
                <a:effectLst/>
              </a:rPr>
              <a:t>: Vanessa </a:t>
            </a:r>
            <a:r>
              <a:rPr lang="en-GB" sz="1400" dirty="0">
                <a:solidFill>
                  <a:srgbClr val="313131"/>
                </a:solidFill>
              </a:rPr>
              <a:t>Allen</a:t>
            </a:r>
            <a:r>
              <a:rPr lang="en-GB" sz="1400" i="0" u="none" strike="noStrike" dirty="0">
                <a:solidFill>
                  <a:srgbClr val="313131"/>
                </a:solidFill>
                <a:effectLst/>
              </a:rPr>
              <a:t>. </a:t>
            </a:r>
            <a:r>
              <a:rPr lang="en-GB" sz="1400" dirty="0">
                <a:solidFill>
                  <a:srgbClr val="313131"/>
                </a:solidFill>
              </a:rPr>
              <a:t>She</a:t>
            </a:r>
            <a:r>
              <a:rPr lang="en-GB" sz="1400" i="0" u="none" strike="noStrike" dirty="0">
                <a:solidFill>
                  <a:srgbClr val="313131"/>
                </a:solidFill>
                <a:effectLst/>
              </a:rPr>
              <a:t> </a:t>
            </a:r>
            <a:r>
              <a:rPr lang="en-GB" sz="1400" dirty="0">
                <a:solidFill>
                  <a:srgbClr val="313131"/>
                </a:solidFill>
              </a:rPr>
              <a:t>has</a:t>
            </a:r>
            <a:r>
              <a:rPr lang="en-GB" sz="1400" i="0" u="none" strike="noStrike" dirty="0">
                <a:solidFill>
                  <a:srgbClr val="313131"/>
                </a:solidFill>
                <a:effectLst/>
              </a:rPr>
              <a:t> taken over from Helen Peat, who successfully and expertly chaired the board for </a:t>
            </a:r>
            <a:r>
              <a:rPr lang="en-GB" sz="1400" dirty="0">
                <a:solidFill>
                  <a:srgbClr val="313131"/>
                </a:solidFill>
              </a:rPr>
              <a:t>most of the</a:t>
            </a:r>
            <a:r>
              <a:rPr lang="en-GB" sz="1400" i="0" u="none" strike="noStrike" dirty="0">
                <a:solidFill>
                  <a:srgbClr val="313131"/>
                </a:solidFill>
                <a:effectLst/>
              </a:rPr>
              <a:t> last 10 years. We thank Helen for all her amazing work and are pleased that Helen remains an active governor with the school. </a:t>
            </a:r>
            <a:endParaRPr lang="en-GB" sz="1400" i="0" u="none" strike="noStrike">
              <a:solidFill>
                <a:srgbClr val="313131"/>
              </a:solidFill>
              <a:effectLst/>
              <a:cs typeface="Calibri"/>
            </a:endParaRPr>
          </a:p>
          <a:p>
            <a:endParaRPr lang="en-GB" sz="1400">
              <a:solidFill>
                <a:srgbClr val="313131"/>
              </a:solidFill>
              <a:ea typeface="+mn-lt"/>
              <a:cs typeface="+mn-lt"/>
            </a:endParaRPr>
          </a:p>
          <a:p>
            <a:r>
              <a:rPr lang="en-GB" sz="1400" dirty="0">
                <a:ea typeface="+mn-lt"/>
                <a:cs typeface="+mn-lt"/>
              </a:rPr>
              <a:t>We have</a:t>
            </a:r>
            <a:r>
              <a:rPr lang="en-GB" sz="1400">
                <a:ea typeface="+mn-lt"/>
                <a:cs typeface="+mn-lt"/>
              </a:rPr>
              <a:t> been pleased to welcomed two new governors - Danielle Saunders and Amelia Beeley – they bring skills and experience that can be utilised </a:t>
            </a:r>
            <a:r>
              <a:rPr lang="en-GB" sz="1400" dirty="0">
                <a:ea typeface="+mn-lt"/>
                <a:cs typeface="+mn-lt"/>
              </a:rPr>
              <a:t>for the work of the governing body.</a:t>
            </a:r>
            <a:r>
              <a:rPr lang="en-GB" sz="1400" dirty="0"/>
              <a:t>  </a:t>
            </a:r>
            <a:r>
              <a:rPr lang="en-GB" sz="1400" i="0" u="none" strike="noStrike" dirty="0">
                <a:solidFill>
                  <a:srgbClr val="313131"/>
                </a:solidFill>
                <a:effectLst/>
              </a:rPr>
              <a:t>Sadly</a:t>
            </a:r>
            <a:r>
              <a:rPr lang="en-GB" sz="1400" dirty="0">
                <a:solidFill>
                  <a:srgbClr val="313131"/>
                </a:solidFill>
              </a:rPr>
              <a:t>,</a:t>
            </a:r>
            <a:r>
              <a:rPr lang="en-GB" sz="1400" i="0" u="none" strike="noStrike" dirty="0">
                <a:solidFill>
                  <a:srgbClr val="313131"/>
                </a:solidFill>
                <a:effectLst/>
              </a:rPr>
              <a:t> we have said goodbye to Jenny Jones who leaves governing after 7 years at the school</a:t>
            </a:r>
            <a:r>
              <a:rPr lang="en-GB" sz="1400" dirty="0">
                <a:solidFill>
                  <a:srgbClr val="313131"/>
                </a:solidFill>
              </a:rPr>
              <a:t>, Hannah Gill a governor for 2 years and Darren Walsh who was a parent governor for 2 years.  They have played a part more recently in discussions and decisions about restructuring the governing body, asking challenging questions and helping to keep our focus strategic, and undertaking monitoring activities.</a:t>
            </a:r>
            <a:endParaRPr lang="en-GB" sz="1400" i="0" u="none" strike="noStrike" dirty="0">
              <a:solidFill>
                <a:srgbClr val="313131"/>
              </a:solidFill>
              <a:effectLst/>
              <a:cs typeface="Calibri"/>
            </a:endParaRPr>
          </a:p>
          <a:p>
            <a:endParaRPr lang="en-GB" sz="1400" i="0" u="none" strike="noStrike" dirty="0">
              <a:solidFill>
                <a:srgbClr val="313131"/>
              </a:solidFill>
              <a:effectLst/>
              <a:cs typeface="Calibri"/>
            </a:endParaRPr>
          </a:p>
          <a:p>
            <a:r>
              <a:rPr lang="en-GB" sz="1400">
                <a:solidFill>
                  <a:srgbClr val="313131"/>
                </a:solidFill>
                <a:cs typeface="Calibri" panose="020F0502020204030204"/>
              </a:rPr>
              <a:t>We are carrying out a recruitment exercise to attract new governors to fill the vacancies. The parent governor vacancy has been advertised and nominations </a:t>
            </a:r>
            <a:r>
              <a:rPr lang="en-GB" sz="1400" dirty="0">
                <a:solidFill>
                  <a:srgbClr val="313131"/>
                </a:solidFill>
                <a:cs typeface="Calibri" panose="020F0502020204030204"/>
              </a:rPr>
              <a:t>close on Monday 27 February.  Advertising for the co-opted / community governor vacancies has gone out to local business, charities and voluntary groups and posted on various Facebook Groups in Hemingford Grey, St Ives and the surrounding villages. There is information on the school website about the governor role, so if you know of someone who would make a good governor (maybe a grandparent, friend, neighbour or colleague) direct them to our website. We are looking for people with a range of skills and experience (an education background is not required!).</a:t>
            </a:r>
          </a:p>
          <a:p>
            <a:endParaRPr lang="en-GB" sz="1400">
              <a:solidFill>
                <a:srgbClr val="313131"/>
              </a:solidFill>
            </a:endParaRPr>
          </a:p>
          <a:p>
            <a:r>
              <a:rPr lang="en-GB" sz="1400" dirty="0">
                <a:solidFill>
                  <a:srgbClr val="313131"/>
                </a:solidFill>
              </a:rPr>
              <a:t>We've</a:t>
            </a:r>
            <a:r>
              <a:rPr lang="en-GB" sz="1400" i="0" u="none" strike="noStrike" dirty="0">
                <a:solidFill>
                  <a:srgbClr val="313131"/>
                </a:solidFill>
                <a:effectLst/>
              </a:rPr>
              <a:t> </a:t>
            </a:r>
            <a:r>
              <a:rPr lang="en-GB" sz="1400" dirty="0">
                <a:solidFill>
                  <a:srgbClr val="313131"/>
                </a:solidFill>
              </a:rPr>
              <a:t>restructured</a:t>
            </a:r>
            <a:r>
              <a:rPr lang="en-GB" sz="1400" i="0" u="none" strike="noStrike" dirty="0">
                <a:solidFill>
                  <a:srgbClr val="313131"/>
                </a:solidFill>
                <a:effectLst/>
              </a:rPr>
              <a:t> our board and committees so that we can work more efficiently</a:t>
            </a:r>
            <a:r>
              <a:rPr lang="en-GB" sz="1400" dirty="0">
                <a:solidFill>
                  <a:srgbClr val="313131"/>
                </a:solidFill>
              </a:rPr>
              <a:t>. The size of the governing body has reduced</a:t>
            </a:r>
            <a:r>
              <a:rPr lang="en-GB" sz="1400" i="0" u="none" strike="noStrike" dirty="0">
                <a:solidFill>
                  <a:srgbClr val="313131"/>
                </a:solidFill>
                <a:effectLst/>
              </a:rPr>
              <a:t>. We now have 11 monthly full governing </a:t>
            </a:r>
            <a:r>
              <a:rPr lang="en-GB" sz="1400" dirty="0">
                <a:solidFill>
                  <a:srgbClr val="313131"/>
                </a:solidFill>
              </a:rPr>
              <a:t>body</a:t>
            </a:r>
            <a:r>
              <a:rPr lang="en-GB" sz="1400" i="0" u="none" strike="noStrike" dirty="0">
                <a:solidFill>
                  <a:srgbClr val="313131"/>
                </a:solidFill>
                <a:effectLst/>
              </a:rPr>
              <a:t> meetings throughout the year</a:t>
            </a:r>
            <a:r>
              <a:rPr lang="en-GB" sz="1400" dirty="0">
                <a:solidFill>
                  <a:srgbClr val="313131"/>
                </a:solidFill>
              </a:rPr>
              <a:t>.</a:t>
            </a:r>
            <a:r>
              <a:rPr lang="en-GB" sz="1400" i="0" u="none" strike="noStrike" dirty="0">
                <a:solidFill>
                  <a:srgbClr val="313131"/>
                </a:solidFill>
                <a:effectLst/>
              </a:rPr>
              <a:t> </a:t>
            </a:r>
            <a:r>
              <a:rPr lang="en-GB" sz="1400" dirty="0">
                <a:solidFill>
                  <a:srgbClr val="313131"/>
                </a:solidFill>
              </a:rPr>
              <a:t>The previous</a:t>
            </a:r>
            <a:r>
              <a:rPr lang="en-GB" sz="1400" i="0" u="none" strike="noStrike" dirty="0">
                <a:solidFill>
                  <a:srgbClr val="313131"/>
                </a:solidFill>
                <a:effectLst/>
              </a:rPr>
              <a:t> curriculum</a:t>
            </a:r>
            <a:r>
              <a:rPr lang="en-GB" sz="1400" dirty="0">
                <a:solidFill>
                  <a:srgbClr val="313131"/>
                </a:solidFill>
              </a:rPr>
              <a:t> and </a:t>
            </a:r>
            <a:r>
              <a:rPr lang="en-GB" sz="1400" i="0" u="none" strike="noStrike" dirty="0">
                <a:solidFill>
                  <a:srgbClr val="313131"/>
                </a:solidFill>
                <a:effectLst/>
              </a:rPr>
              <a:t>resources </a:t>
            </a:r>
            <a:r>
              <a:rPr lang="en-GB" sz="1400" dirty="0">
                <a:solidFill>
                  <a:srgbClr val="313131"/>
                </a:solidFill>
              </a:rPr>
              <a:t>committees have been incorporated them into the full</a:t>
            </a:r>
            <a:r>
              <a:rPr lang="en-GB" sz="1400" i="0" u="none" strike="noStrike" dirty="0">
                <a:solidFill>
                  <a:srgbClr val="313131"/>
                </a:solidFill>
                <a:effectLst/>
              </a:rPr>
              <a:t> governing </a:t>
            </a:r>
            <a:r>
              <a:rPr lang="en-GB" sz="1400" dirty="0">
                <a:solidFill>
                  <a:srgbClr val="313131"/>
                </a:solidFill>
              </a:rPr>
              <a:t>body </a:t>
            </a:r>
            <a:r>
              <a:rPr lang="en-GB" sz="1400" i="0" u="none" strike="noStrike" dirty="0">
                <a:solidFill>
                  <a:srgbClr val="313131"/>
                </a:solidFill>
                <a:effectLst/>
              </a:rPr>
              <a:t>meetings. </a:t>
            </a:r>
            <a:r>
              <a:rPr lang="en-GB" sz="1400" dirty="0">
                <a:solidFill>
                  <a:srgbClr val="313131"/>
                </a:solidFill>
              </a:rPr>
              <a:t>As a result, </a:t>
            </a:r>
            <a:r>
              <a:rPr lang="en-GB" sz="1400" i="0" u="none" strike="noStrike" dirty="0">
                <a:solidFill>
                  <a:srgbClr val="313131"/>
                </a:solidFill>
                <a:effectLst/>
              </a:rPr>
              <a:t>all governors </a:t>
            </a:r>
            <a:r>
              <a:rPr lang="en-GB" sz="1400" dirty="0">
                <a:solidFill>
                  <a:srgbClr val="313131"/>
                </a:solidFill>
              </a:rPr>
              <a:t>are</a:t>
            </a:r>
            <a:r>
              <a:rPr lang="en-GB" sz="1400" i="0" u="none" strike="noStrike" dirty="0">
                <a:solidFill>
                  <a:srgbClr val="313131"/>
                </a:solidFill>
                <a:effectLst/>
              </a:rPr>
              <a:t> better informed</a:t>
            </a:r>
            <a:r>
              <a:rPr lang="en-GB" sz="1400" dirty="0">
                <a:solidFill>
                  <a:srgbClr val="313131"/>
                </a:solidFill>
              </a:rPr>
              <a:t>, have oversight of all work of the governing body</a:t>
            </a:r>
            <a:r>
              <a:rPr lang="en-GB" sz="1400" i="0" u="none" strike="noStrike" dirty="0">
                <a:solidFill>
                  <a:srgbClr val="313131"/>
                </a:solidFill>
                <a:effectLst/>
              </a:rPr>
              <a:t> and by meeting monthly we can better meet the needs of the school.  </a:t>
            </a:r>
            <a:r>
              <a:rPr lang="en-GB" sz="1400" dirty="0">
                <a:solidFill>
                  <a:srgbClr val="313131"/>
                </a:solidFill>
              </a:rPr>
              <a:t>We'll</a:t>
            </a:r>
            <a:r>
              <a:rPr lang="en-GB" sz="1400" i="0" u="none" strike="noStrike" dirty="0">
                <a:solidFill>
                  <a:srgbClr val="313131"/>
                </a:solidFill>
                <a:effectLst/>
              </a:rPr>
              <a:t> be reviewing this throughout the year to ensure we work in the best way to support the school.</a:t>
            </a:r>
            <a:endParaRPr lang="en-GB" sz="1400" i="0" u="none" strike="noStrike" dirty="0">
              <a:solidFill>
                <a:srgbClr val="313131"/>
              </a:solidFill>
              <a:effectLst/>
              <a:cs typeface="Calibri"/>
            </a:endParaRPr>
          </a:p>
          <a:p>
            <a:endParaRPr lang="en-GB" sz="1400">
              <a:solidFill>
                <a:srgbClr val="313131"/>
              </a:solidFill>
            </a:endParaRPr>
          </a:p>
          <a:p>
            <a:r>
              <a:rPr lang="en-GB" sz="1400" dirty="0">
                <a:solidFill>
                  <a:srgbClr val="313131"/>
                </a:solidFill>
              </a:rPr>
              <a:t>Some of our key activities so far this school year have included:</a:t>
            </a:r>
            <a:endParaRPr lang="en-GB" dirty="0"/>
          </a:p>
          <a:p>
            <a:pPr marL="171450" indent="-171450">
              <a:buFont typeface="Arial" panose="020B0604020202020204" pitchFamily="34" charset="0"/>
              <a:buChar char="•"/>
            </a:pPr>
            <a:r>
              <a:rPr lang="en-GB" sz="1400" i="0" u="none" strike="noStrike" dirty="0">
                <a:solidFill>
                  <a:srgbClr val="313131"/>
                </a:solidFill>
                <a:effectLst/>
              </a:rPr>
              <a:t>Approving the school’s strategic development plan</a:t>
            </a:r>
            <a:r>
              <a:rPr lang="en-GB" sz="1400" dirty="0">
                <a:solidFill>
                  <a:srgbClr val="313131"/>
                </a:solidFill>
              </a:rPr>
              <a:t> (SDP)</a:t>
            </a:r>
            <a:endParaRPr lang="en-GB" sz="1400" b="0" i="0" u="none" strike="noStrike" dirty="0">
              <a:solidFill>
                <a:srgbClr val="313131"/>
              </a:solidFill>
              <a:effectLst/>
              <a:cs typeface="Calibri"/>
            </a:endParaRPr>
          </a:p>
          <a:p>
            <a:pPr marL="171450" indent="-171450">
              <a:buFont typeface="Arial" panose="020B0604020202020204" pitchFamily="34" charset="0"/>
              <a:buChar char="•"/>
            </a:pPr>
            <a:r>
              <a:rPr lang="en-GB" sz="1400" dirty="0">
                <a:solidFill>
                  <a:srgbClr val="313131"/>
                </a:solidFill>
              </a:rPr>
              <a:t>Planning our governor monitoring visits for the year – aligning to the SDP so governors can check what we are being told is happening on the ground. </a:t>
            </a:r>
            <a:endParaRPr lang="en-GB" sz="1400" dirty="0">
              <a:solidFill>
                <a:srgbClr val="313131"/>
              </a:solidFill>
              <a:cs typeface="Calibri"/>
            </a:endParaRPr>
          </a:p>
          <a:p>
            <a:pPr marL="171450" indent="-171450">
              <a:buFont typeface="Arial" panose="020B0604020202020204" pitchFamily="34" charset="0"/>
              <a:buChar char="•"/>
            </a:pPr>
            <a:r>
              <a:rPr lang="en-GB" sz="1400">
                <a:solidFill>
                  <a:srgbClr val="313131"/>
                </a:solidFill>
              </a:rPr>
              <a:t>Monitoring visits completed - safeguarding, early years, staff appraisals and health &amp; </a:t>
            </a:r>
            <a:r>
              <a:rPr lang="en-GB" sz="1400" dirty="0">
                <a:solidFill>
                  <a:srgbClr val="313131"/>
                </a:solidFill>
              </a:rPr>
              <a:t>safety.</a:t>
            </a:r>
            <a:endParaRPr lang="en-GB" sz="1400" dirty="0">
              <a:solidFill>
                <a:srgbClr val="313131"/>
              </a:solidFill>
              <a:cs typeface="Calibri"/>
            </a:endParaRPr>
          </a:p>
          <a:p>
            <a:pPr marL="171450" indent="-171450">
              <a:buFont typeface="Arial" panose="020B0604020202020204" pitchFamily="34" charset="0"/>
              <a:buChar char="•"/>
            </a:pPr>
            <a:r>
              <a:rPr lang="en-GB" sz="1400" dirty="0">
                <a:solidFill>
                  <a:srgbClr val="313131"/>
                </a:solidFill>
                <a:latin typeface="Calibri"/>
                <a:cs typeface="Calibri"/>
              </a:rPr>
              <a:t>All governors met for a day early in February for a focus on monitoring and a training session with the schools designated Primary Advisor. We heard from the lead staff members for: Inclusion and SEND, Reading, and Science. We then carried out monitoring around school, going into classrooms to look at learning and the learning environment, and talking to children, to test whether what we had heard we could see on the ground; and the conclusion …. YES! It was a very informative and </a:t>
            </a:r>
            <a:r>
              <a:rPr lang="en-GB" sz="1400">
                <a:solidFill>
                  <a:srgbClr val="313131"/>
                </a:solidFill>
                <a:latin typeface="Calibri"/>
                <a:cs typeface="Calibri"/>
              </a:rPr>
              <a:t>interesting</a:t>
            </a:r>
            <a:r>
              <a:rPr lang="en-GB" sz="1400" dirty="0">
                <a:solidFill>
                  <a:srgbClr val="313131"/>
                </a:solidFill>
                <a:latin typeface="Calibri"/>
                <a:cs typeface="Calibri"/>
              </a:rPr>
              <a:t> day.</a:t>
            </a:r>
          </a:p>
          <a:p>
            <a:endParaRPr lang="en-GB" sz="1400" dirty="0">
              <a:solidFill>
                <a:srgbClr val="313131"/>
              </a:solidFill>
              <a:latin typeface="Calibri"/>
              <a:cs typeface="Calibri"/>
            </a:endParaRPr>
          </a:p>
          <a:p>
            <a:pPr marL="171450" indent="-171450">
              <a:buFont typeface="Arial" panose="020B0604020202020204" pitchFamily="34" charset="0"/>
              <a:buChar char="•"/>
            </a:pPr>
            <a:endParaRPr lang="en-GB" b="0" i="0" u="none" strike="noStrike">
              <a:solidFill>
                <a:srgbClr val="313131"/>
              </a:solidFill>
              <a:effectLst/>
              <a:latin typeface="UICTFontTextStyleBody"/>
              <a:cs typeface="Calibri"/>
            </a:endParaRPr>
          </a:p>
          <a:p>
            <a:pPr marL="171450" indent="-171450">
              <a:buFont typeface="Arial" panose="020B0604020202020204" pitchFamily="34" charset="0"/>
              <a:buChar char="•"/>
            </a:pPr>
            <a:endParaRPr lang="en-GB" b="0" i="0" u="none" strike="noStrike">
              <a:solidFill>
                <a:srgbClr val="313131"/>
              </a:solidFill>
              <a:effectLst/>
              <a:latin typeface="UICTFontTextStyleBody"/>
              <a:cs typeface="Calibri"/>
            </a:endParaRPr>
          </a:p>
          <a:p>
            <a:pPr marL="171450" indent="-171450">
              <a:buFont typeface="Arial" panose="020B0604020202020204" pitchFamily="34" charset="0"/>
              <a:buChar char="•"/>
            </a:pPr>
            <a:endParaRPr lang="en-GB" b="0" i="0" u="none" strike="noStrike">
              <a:solidFill>
                <a:srgbClr val="313131"/>
              </a:solidFill>
              <a:effectLst/>
              <a:latin typeface="-apple-system"/>
            </a:endParaRPr>
          </a:p>
          <a:p>
            <a:br>
              <a:rPr lang="en-GB" dirty="0"/>
            </a:br>
            <a:endParaRPr lang="en-US"/>
          </a:p>
        </p:txBody>
      </p:sp>
      <p:sp>
        <p:nvSpPr>
          <p:cNvPr id="5" name="TextBox 4">
            <a:extLst>
              <a:ext uri="{FF2B5EF4-FFF2-40B4-BE49-F238E27FC236}">
                <a16:creationId xmlns:a16="http://schemas.microsoft.com/office/drawing/2014/main" id="{D0DAFA5B-66AD-770C-50E9-A98D556691E0}"/>
              </a:ext>
            </a:extLst>
          </p:cNvPr>
          <p:cNvSpPr txBox="1"/>
          <p:nvPr/>
        </p:nvSpPr>
        <p:spPr>
          <a:xfrm>
            <a:off x="392616" y="70831"/>
            <a:ext cx="11491260" cy="646331"/>
          </a:xfrm>
          <a:prstGeom prst="rect">
            <a:avLst/>
          </a:prstGeom>
          <a:noFill/>
        </p:spPr>
        <p:txBody>
          <a:bodyPr wrap="square" lIns="91440" tIns="45720" rIns="91440" bIns="45720" rtlCol="0" anchor="t">
            <a:spAutoFit/>
          </a:bodyPr>
          <a:lstStyle/>
          <a:p>
            <a:pPr algn="ctr"/>
            <a:r>
              <a:rPr lang="en-GB" b="1" dirty="0"/>
              <a:t>Hemingford Grey Primary School Governor Newsletter </a:t>
            </a:r>
            <a:endParaRPr lang="en-GB" b="1" dirty="0">
              <a:cs typeface="Calibri"/>
            </a:endParaRPr>
          </a:p>
          <a:p>
            <a:pPr algn="ctr"/>
            <a:r>
              <a:rPr lang="en-GB" b="1" dirty="0"/>
              <a:t>February 2023</a:t>
            </a:r>
            <a:endParaRPr lang="en-US" b="1" dirty="0">
              <a:cs typeface="Calibri"/>
            </a:endParaRPr>
          </a:p>
        </p:txBody>
      </p:sp>
    </p:spTree>
    <p:extLst>
      <p:ext uri="{BB962C8B-B14F-4D97-AF65-F5344CB8AC3E}">
        <p14:creationId xmlns:p14="http://schemas.microsoft.com/office/powerpoint/2010/main" val="158489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9D7E-26A9-99C6-9193-26D179BDAC67}"/>
              </a:ext>
            </a:extLst>
          </p:cNvPr>
          <p:cNvSpPr>
            <a:spLocks noGrp="1"/>
          </p:cNvSpPr>
          <p:nvPr>
            <p:ph type="title"/>
          </p:nvPr>
        </p:nvSpPr>
        <p:spPr>
          <a:xfrm>
            <a:off x="838200" y="-95424"/>
            <a:ext cx="10515600" cy="1325563"/>
          </a:xfrm>
        </p:spPr>
        <p:txBody>
          <a:bodyPr/>
          <a:lstStyle/>
          <a:p>
            <a:pPr algn="ctr"/>
            <a:r>
              <a:rPr lang="en-GB"/>
              <a:t>Who is your Governing Board</a:t>
            </a:r>
            <a:endParaRPr lang="en-US"/>
          </a:p>
        </p:txBody>
      </p:sp>
      <p:graphicFrame>
        <p:nvGraphicFramePr>
          <p:cNvPr id="6" name="Table 6">
            <a:extLst>
              <a:ext uri="{FF2B5EF4-FFF2-40B4-BE49-F238E27FC236}">
                <a16:creationId xmlns:a16="http://schemas.microsoft.com/office/drawing/2014/main" id="{201588D3-1531-FDD8-B03A-6904D258BFD9}"/>
              </a:ext>
            </a:extLst>
          </p:cNvPr>
          <p:cNvGraphicFramePr>
            <a:graphicFrameLocks noGrp="1"/>
          </p:cNvGraphicFramePr>
          <p:nvPr>
            <p:ph idx="1"/>
            <p:extLst>
              <p:ext uri="{D42A27DB-BD31-4B8C-83A1-F6EECF244321}">
                <p14:modId xmlns:p14="http://schemas.microsoft.com/office/powerpoint/2010/main" val="667519438"/>
              </p:ext>
            </p:extLst>
          </p:nvPr>
        </p:nvGraphicFramePr>
        <p:xfrm>
          <a:off x="628135" y="1029729"/>
          <a:ext cx="11488038" cy="5325167"/>
        </p:xfrm>
        <a:graphic>
          <a:graphicData uri="http://schemas.openxmlformats.org/drawingml/2006/table">
            <a:tbl>
              <a:tblPr firstRow="1" bandRow="1">
                <a:tableStyleId>{2D5ABB26-0587-4C30-8999-92F81FD0307C}</a:tableStyleId>
              </a:tblPr>
              <a:tblGrid>
                <a:gridCol w="1119115">
                  <a:extLst>
                    <a:ext uri="{9D8B030D-6E8A-4147-A177-3AD203B41FA5}">
                      <a16:colId xmlns:a16="http://schemas.microsoft.com/office/drawing/2014/main" val="1860340918"/>
                    </a:ext>
                  </a:extLst>
                </a:gridCol>
                <a:gridCol w="1119115">
                  <a:extLst>
                    <a:ext uri="{9D8B030D-6E8A-4147-A177-3AD203B41FA5}">
                      <a16:colId xmlns:a16="http://schemas.microsoft.com/office/drawing/2014/main" val="1701205206"/>
                    </a:ext>
                  </a:extLst>
                </a:gridCol>
                <a:gridCol w="2294964">
                  <a:extLst>
                    <a:ext uri="{9D8B030D-6E8A-4147-A177-3AD203B41FA5}">
                      <a16:colId xmlns:a16="http://schemas.microsoft.com/office/drawing/2014/main" val="3449190344"/>
                    </a:ext>
                  </a:extLst>
                </a:gridCol>
                <a:gridCol w="6954844">
                  <a:extLst>
                    <a:ext uri="{9D8B030D-6E8A-4147-A177-3AD203B41FA5}">
                      <a16:colId xmlns:a16="http://schemas.microsoft.com/office/drawing/2014/main" val="718158892"/>
                    </a:ext>
                  </a:extLst>
                </a:gridCol>
              </a:tblGrid>
              <a:tr h="539964">
                <a:tc>
                  <a:txBody>
                    <a:bodyPr/>
                    <a:lstStyle/>
                    <a:p>
                      <a:endParaRPr lang="en-US" sz="1400"/>
                    </a:p>
                  </a:txBody>
                  <a:tcPr/>
                </a:tc>
                <a:tc>
                  <a:txBody>
                    <a:bodyPr/>
                    <a:lstStyle/>
                    <a:p>
                      <a:r>
                        <a:rPr lang="en-GB" sz="1200" dirty="0"/>
                        <a:t>Vanessa Allen</a:t>
                      </a:r>
                      <a:endParaRPr lang="en-US" sz="1200" dirty="0"/>
                    </a:p>
                  </a:txBody>
                  <a:tcPr/>
                </a:tc>
                <a:tc>
                  <a:txBody>
                    <a:bodyPr/>
                    <a:lstStyle/>
                    <a:p>
                      <a:r>
                        <a:rPr lang="en-GB" sz="1200" dirty="0"/>
                        <a:t>Chair and Parent Governor</a:t>
                      </a:r>
                      <a:endParaRPr lang="en-US" sz="1200" dirty="0"/>
                    </a:p>
                  </a:txBody>
                  <a:tcPr/>
                </a:tc>
                <a:tc>
                  <a:txBody>
                    <a:bodyPr/>
                    <a:lstStyle/>
                    <a:p>
                      <a:r>
                        <a:rPr lang="en-GB" sz="1100" dirty="0"/>
                        <a:t>I've been part of the board since 2016. I live in Hemingford Grey and work part-time for a housing association managing older peoples housing.  Two of my three children are still at HGPS with the third now at secondary school.</a:t>
                      </a:r>
                      <a:endParaRPr lang="en-US" sz="1100" dirty="0"/>
                    </a:p>
                  </a:txBody>
                  <a:tcPr/>
                </a:tc>
                <a:extLst>
                  <a:ext uri="{0D108BD9-81ED-4DB2-BD59-A6C34878D82A}">
                    <a16:rowId xmlns:a16="http://schemas.microsoft.com/office/drawing/2014/main" val="2149771256"/>
                  </a:ext>
                </a:extLst>
              </a:tr>
              <a:tr h="763398">
                <a:tc>
                  <a:txBody>
                    <a:bodyPr/>
                    <a:lstStyle/>
                    <a:p>
                      <a:endParaRPr lang="en-US" sz="1400"/>
                    </a:p>
                  </a:txBody>
                  <a:tcPr/>
                </a:tc>
                <a:tc>
                  <a:txBody>
                    <a:bodyPr/>
                    <a:lstStyle/>
                    <a:p>
                      <a:r>
                        <a:rPr lang="en-GB" sz="1200" dirty="0"/>
                        <a:t>Helen Peat</a:t>
                      </a:r>
                      <a:endParaRPr lang="en-US" sz="1200" dirty="0"/>
                    </a:p>
                  </a:txBody>
                  <a:tcPr/>
                </a:tc>
                <a:tc>
                  <a:txBody>
                    <a:bodyPr/>
                    <a:lstStyle/>
                    <a:p>
                      <a:r>
                        <a:rPr lang="en-US" sz="1200" dirty="0"/>
                        <a:t>Co-opted governor</a:t>
                      </a:r>
                    </a:p>
                  </a:txBody>
                  <a:tcPr/>
                </a:tc>
                <a:tc>
                  <a:txBody>
                    <a:bodyPr/>
                    <a:lstStyle/>
                    <a:p>
                      <a:r>
                        <a:rPr lang="en-US" sz="1100" dirty="0"/>
                        <a:t>I've been on the Governing Board since 2002 when my (now grown-up) children were at the school taking on a variety of roles and chairing for 10 years. Professionally, I work at the British Antarctic Survey, and I also volunteer with the RSPB and on School Admission Appeals Panels.</a:t>
                      </a:r>
                    </a:p>
                  </a:txBody>
                  <a:tcPr/>
                </a:tc>
                <a:extLst>
                  <a:ext uri="{0D108BD9-81ED-4DB2-BD59-A6C34878D82A}">
                    <a16:rowId xmlns:a16="http://schemas.microsoft.com/office/drawing/2014/main" val="202147120"/>
                  </a:ext>
                </a:extLst>
              </a:tr>
              <a:tr h="763398">
                <a:tc>
                  <a:txBody>
                    <a:bodyPr/>
                    <a:lstStyle/>
                    <a:p>
                      <a:endParaRPr lang="en-US" sz="1400"/>
                    </a:p>
                  </a:txBody>
                  <a:tcPr/>
                </a:tc>
                <a:tc>
                  <a:txBody>
                    <a:bodyPr/>
                    <a:lstStyle/>
                    <a:p>
                      <a:r>
                        <a:rPr lang="en-GB" sz="1200" dirty="0"/>
                        <a:t>Danielle Saunders</a:t>
                      </a:r>
                      <a:endParaRPr lang="en-US" sz="1200" dirty="0"/>
                    </a:p>
                  </a:txBody>
                  <a:tcPr/>
                </a:tc>
                <a:tc>
                  <a:txBody>
                    <a:bodyPr/>
                    <a:lstStyle/>
                    <a:p>
                      <a:r>
                        <a:rPr lang="en-GB" sz="1200" dirty="0"/>
                        <a:t>Parent Governor</a:t>
                      </a:r>
                    </a:p>
                  </a:txBody>
                  <a:tcPr/>
                </a:tc>
                <a:tc>
                  <a:txBody>
                    <a:bodyPr/>
                    <a:lstStyle/>
                    <a:p>
                      <a:r>
                        <a:rPr lang="en-US" sz="1100" dirty="0"/>
                        <a:t>I am a Mum of three, two who attend Hemingford Grey School and Pre-School. I have been a secondary school teacher for 10 years, and a Safeguarding lead too. I joined the governing board around a year ago as a parent governor and hope my safeguarding and education knowledge supports me in my governor role. </a:t>
                      </a:r>
                    </a:p>
                  </a:txBody>
                  <a:tcPr/>
                </a:tc>
                <a:extLst>
                  <a:ext uri="{0D108BD9-81ED-4DB2-BD59-A6C34878D82A}">
                    <a16:rowId xmlns:a16="http://schemas.microsoft.com/office/drawing/2014/main" val="3503321086"/>
                  </a:ext>
                </a:extLst>
              </a:tr>
              <a:tr h="763398">
                <a:tc>
                  <a:txBody>
                    <a:bodyPr/>
                    <a:lstStyle/>
                    <a:p>
                      <a:endParaRPr lang="en-US" sz="1400"/>
                    </a:p>
                  </a:txBody>
                  <a:tcPr/>
                </a:tc>
                <a:tc>
                  <a:txBody>
                    <a:bodyPr/>
                    <a:lstStyle/>
                    <a:p>
                      <a:r>
                        <a:rPr lang="en-GB" sz="1200" dirty="0"/>
                        <a:t>Amelia Beeley</a:t>
                      </a:r>
                      <a:endParaRPr lang="en-US" sz="1200" dirty="0"/>
                    </a:p>
                  </a:txBody>
                  <a:tcPr/>
                </a:tc>
                <a:tc>
                  <a:txBody>
                    <a:bodyPr/>
                    <a:lstStyle/>
                    <a:p>
                      <a:r>
                        <a:rPr lang="en-US" sz="1200" dirty="0"/>
                        <a:t>Co-opted Governor</a:t>
                      </a:r>
                    </a:p>
                  </a:txBody>
                  <a:tcPr/>
                </a:tc>
                <a:tc>
                  <a:txBody>
                    <a:bodyPr/>
                    <a:lstStyle/>
                    <a:p>
                      <a:r>
                        <a:rPr lang="en-US" sz="1100" dirty="0"/>
                        <a:t>I am a mum of two, who moved to Hemingford Grey in 2022 and joined the governing body to give something back to the village. I work implementing development and humanitarian programmes globally, and hope to bring the variety of my professional experience to support me in the governor role.</a:t>
                      </a:r>
                    </a:p>
                  </a:txBody>
                  <a:tcPr/>
                </a:tc>
                <a:extLst>
                  <a:ext uri="{0D108BD9-81ED-4DB2-BD59-A6C34878D82A}">
                    <a16:rowId xmlns:a16="http://schemas.microsoft.com/office/drawing/2014/main" val="2435181285"/>
                  </a:ext>
                </a:extLst>
              </a:tr>
              <a:tr h="763398">
                <a:tc>
                  <a:txBody>
                    <a:bodyPr/>
                    <a:lstStyle/>
                    <a:p>
                      <a:endParaRPr lang="en-US" sz="1400"/>
                    </a:p>
                  </a:txBody>
                  <a:tcPr/>
                </a:tc>
                <a:tc>
                  <a:txBody>
                    <a:bodyPr/>
                    <a:lstStyle/>
                    <a:p>
                      <a:r>
                        <a:rPr lang="en-GB" sz="1200" dirty="0"/>
                        <a:t>Kristi Johnson</a:t>
                      </a:r>
                      <a:endParaRPr lang="en-US" sz="1200" dirty="0"/>
                    </a:p>
                  </a:txBody>
                  <a:tcPr/>
                </a:tc>
                <a:tc>
                  <a:txBody>
                    <a:bodyPr/>
                    <a:lstStyle/>
                    <a:p>
                      <a:r>
                        <a:rPr lang="en-US" sz="1200" dirty="0"/>
                        <a:t>Parent Governor</a:t>
                      </a:r>
                    </a:p>
                  </a:txBody>
                  <a:tcPr/>
                </a:tc>
                <a:tc>
                  <a:txBody>
                    <a:bodyPr/>
                    <a:lstStyle/>
                    <a:p>
                      <a:r>
                        <a:rPr lang="en-US" sz="1100" dirty="0"/>
                        <a:t>I joined the governing body as a Parent Governor in 2021. I have two children at the school so keen to ensure the school can be the best it can be. My background is finance and knowing how important school budgeting is, I wanted to be able to use my professional experience to give back to the local community.</a:t>
                      </a:r>
                    </a:p>
                  </a:txBody>
                  <a:tcPr/>
                </a:tc>
                <a:extLst>
                  <a:ext uri="{0D108BD9-81ED-4DB2-BD59-A6C34878D82A}">
                    <a16:rowId xmlns:a16="http://schemas.microsoft.com/office/drawing/2014/main" val="3896239520"/>
                  </a:ext>
                </a:extLst>
              </a:tr>
              <a:tr h="968213">
                <a:tc>
                  <a:txBody>
                    <a:bodyPr/>
                    <a:lstStyle/>
                    <a:p>
                      <a:pPr lvl="0">
                        <a:buNone/>
                      </a:pPr>
                      <a:endParaRPr lang="en-US" sz="1400"/>
                    </a:p>
                  </a:txBody>
                  <a:tcPr/>
                </a:tc>
                <a:tc>
                  <a:txBody>
                    <a:bodyPr/>
                    <a:lstStyle/>
                    <a:p>
                      <a:pPr lvl="0">
                        <a:buNone/>
                      </a:pPr>
                      <a:r>
                        <a:rPr lang="en-GB" sz="1200" dirty="0"/>
                        <a:t>Danielle Jermy</a:t>
                      </a:r>
                    </a:p>
                  </a:txBody>
                  <a:tcPr/>
                </a:tc>
                <a:tc>
                  <a:txBody>
                    <a:bodyPr/>
                    <a:lstStyle/>
                    <a:p>
                      <a:pPr lvl="0">
                        <a:buNone/>
                      </a:pPr>
                      <a:r>
                        <a:rPr lang="en-US" sz="1200" dirty="0"/>
                        <a:t>Staff Governor</a:t>
                      </a:r>
                    </a:p>
                  </a:txBody>
                  <a:tcPr/>
                </a:tc>
                <a:tc>
                  <a:txBody>
                    <a:bodyPr/>
                    <a:lstStyle/>
                    <a:p>
                      <a:pPr lvl="0">
                        <a:buNone/>
                      </a:pPr>
                      <a:r>
                        <a:rPr lang="en-US" sz="1100" dirty="0"/>
                        <a:t>I was delighted to join the Hemingford Grey Team as deputy headteacher in 2019. Prior to this I have been  teaching and leading in schools in Milton Keynes and Hertfordshire. My roles in school also include, Pupil Premium Lead, Domestic Abuse Lead, Mental Health First Aider and Behaviour Lead. My passion and motivator is to develop an inclusive school where everyone feels valued and successful.</a:t>
                      </a:r>
                    </a:p>
                  </a:txBody>
                  <a:tcPr/>
                </a:tc>
                <a:extLst>
                  <a:ext uri="{0D108BD9-81ED-4DB2-BD59-A6C34878D82A}">
                    <a16:rowId xmlns:a16="http://schemas.microsoft.com/office/drawing/2014/main" val="3277183700"/>
                  </a:ext>
                </a:extLst>
              </a:tr>
              <a:tr h="763398">
                <a:tc>
                  <a:txBody>
                    <a:bodyPr/>
                    <a:lstStyle/>
                    <a:p>
                      <a:pPr lvl="0">
                        <a:buNone/>
                      </a:pPr>
                      <a:endParaRPr lang="en-US" sz="1400"/>
                    </a:p>
                  </a:txBody>
                  <a:tcPr/>
                </a:tc>
                <a:tc>
                  <a:txBody>
                    <a:bodyPr/>
                    <a:lstStyle/>
                    <a:p>
                      <a:pPr lvl="0">
                        <a:buNone/>
                      </a:pPr>
                      <a:r>
                        <a:rPr lang="en-GB" sz="1200" dirty="0"/>
                        <a:t>Carlie Huddleston</a:t>
                      </a:r>
                    </a:p>
                  </a:txBody>
                  <a:tcPr/>
                </a:tc>
                <a:tc>
                  <a:txBody>
                    <a:bodyPr/>
                    <a:lstStyle/>
                    <a:p>
                      <a:pPr lvl="0">
                        <a:buNone/>
                      </a:pPr>
                      <a:r>
                        <a:rPr lang="en-US" sz="1200" dirty="0"/>
                        <a:t>Clerk to the Governors</a:t>
                      </a:r>
                    </a:p>
                  </a:txBody>
                  <a:tcPr/>
                </a:tc>
                <a:tc>
                  <a:txBody>
                    <a:bodyPr/>
                    <a:lstStyle/>
                    <a:p>
                      <a:pPr lvl="0">
                        <a:buNone/>
                      </a:pPr>
                      <a:r>
                        <a:rPr lang="en-US" sz="1100" dirty="0"/>
                        <a:t>I started Clerking for the Governors in May 2022. I am a Mum of Four, with two children currently attending Hemingford Grey School. My job is to carry out the administration duties for the Governors along with attending meetings and taking the minutes. </a:t>
                      </a:r>
                    </a:p>
                  </a:txBody>
                  <a:tcPr/>
                </a:tc>
                <a:extLst>
                  <a:ext uri="{0D108BD9-81ED-4DB2-BD59-A6C34878D82A}">
                    <a16:rowId xmlns:a16="http://schemas.microsoft.com/office/drawing/2014/main" val="1751504533"/>
                  </a:ext>
                </a:extLst>
              </a:tr>
            </a:tbl>
          </a:graphicData>
        </a:graphic>
      </p:graphicFrame>
      <p:pic>
        <p:nvPicPr>
          <p:cNvPr id="3" name="Picture 3">
            <a:extLst>
              <a:ext uri="{FF2B5EF4-FFF2-40B4-BE49-F238E27FC236}">
                <a16:creationId xmlns:a16="http://schemas.microsoft.com/office/drawing/2014/main" id="{1D45BF27-FF2C-B524-5A7C-0C39444B0EB8}"/>
              </a:ext>
            </a:extLst>
          </p:cNvPr>
          <p:cNvPicPr>
            <a:picLocks noChangeAspect="1"/>
          </p:cNvPicPr>
          <p:nvPr/>
        </p:nvPicPr>
        <p:blipFill>
          <a:blip r:embed="rId2"/>
          <a:stretch>
            <a:fillRect/>
          </a:stretch>
        </p:blipFill>
        <p:spPr>
          <a:xfrm>
            <a:off x="1153125" y="2310584"/>
            <a:ext cx="387297" cy="708556"/>
          </a:xfrm>
          <a:prstGeom prst="rect">
            <a:avLst/>
          </a:prstGeom>
        </p:spPr>
      </p:pic>
      <p:pic>
        <p:nvPicPr>
          <p:cNvPr id="4" name="Picture 4">
            <a:extLst>
              <a:ext uri="{FF2B5EF4-FFF2-40B4-BE49-F238E27FC236}">
                <a16:creationId xmlns:a16="http://schemas.microsoft.com/office/drawing/2014/main" id="{7C5A1752-8146-1416-071A-682D0526F93A}"/>
              </a:ext>
            </a:extLst>
          </p:cNvPr>
          <p:cNvPicPr>
            <a:picLocks noChangeAspect="1"/>
          </p:cNvPicPr>
          <p:nvPr/>
        </p:nvPicPr>
        <p:blipFill rotWithShape="1">
          <a:blip r:embed="rId3"/>
          <a:srcRect l="14056" t="10843" r="24498" b="602"/>
          <a:stretch/>
        </p:blipFill>
        <p:spPr>
          <a:xfrm>
            <a:off x="1088529" y="3146901"/>
            <a:ext cx="567554" cy="552307"/>
          </a:xfrm>
          <a:prstGeom prst="rect">
            <a:avLst/>
          </a:prstGeom>
        </p:spPr>
      </p:pic>
      <p:pic>
        <p:nvPicPr>
          <p:cNvPr id="5" name="Picture 6">
            <a:extLst>
              <a:ext uri="{FF2B5EF4-FFF2-40B4-BE49-F238E27FC236}">
                <a16:creationId xmlns:a16="http://schemas.microsoft.com/office/drawing/2014/main" id="{791B881A-C38A-A6C3-9B2A-5CCA3C0DECFF}"/>
              </a:ext>
            </a:extLst>
          </p:cNvPr>
          <p:cNvPicPr>
            <a:picLocks noChangeAspect="1"/>
          </p:cNvPicPr>
          <p:nvPr/>
        </p:nvPicPr>
        <p:blipFill>
          <a:blip r:embed="rId4"/>
          <a:stretch>
            <a:fillRect/>
          </a:stretch>
        </p:blipFill>
        <p:spPr>
          <a:xfrm>
            <a:off x="1198176" y="5524210"/>
            <a:ext cx="491450" cy="595534"/>
          </a:xfrm>
          <a:prstGeom prst="rect">
            <a:avLst/>
          </a:prstGeom>
        </p:spPr>
      </p:pic>
      <p:pic>
        <p:nvPicPr>
          <p:cNvPr id="7" name="Picture 7" descr="A picture containing person, wall, person, indoor&#10;&#10;Description automatically generated">
            <a:extLst>
              <a:ext uri="{FF2B5EF4-FFF2-40B4-BE49-F238E27FC236}">
                <a16:creationId xmlns:a16="http://schemas.microsoft.com/office/drawing/2014/main" id="{6F993461-7140-406F-7C9B-EFDBDF7D9596}"/>
              </a:ext>
            </a:extLst>
          </p:cNvPr>
          <p:cNvPicPr>
            <a:picLocks noChangeAspect="1"/>
          </p:cNvPicPr>
          <p:nvPr/>
        </p:nvPicPr>
        <p:blipFill>
          <a:blip r:embed="rId5"/>
          <a:stretch>
            <a:fillRect/>
          </a:stretch>
        </p:blipFill>
        <p:spPr>
          <a:xfrm>
            <a:off x="1104761" y="1617821"/>
            <a:ext cx="472812" cy="557469"/>
          </a:xfrm>
          <a:prstGeom prst="rect">
            <a:avLst/>
          </a:prstGeom>
        </p:spPr>
      </p:pic>
      <p:pic>
        <p:nvPicPr>
          <p:cNvPr id="8" name="Picture 8">
            <a:extLst>
              <a:ext uri="{FF2B5EF4-FFF2-40B4-BE49-F238E27FC236}">
                <a16:creationId xmlns:a16="http://schemas.microsoft.com/office/drawing/2014/main" id="{5DFA28C9-C13B-D624-6C00-8290B243A783}"/>
              </a:ext>
            </a:extLst>
          </p:cNvPr>
          <p:cNvPicPr>
            <a:picLocks noChangeAspect="1"/>
          </p:cNvPicPr>
          <p:nvPr/>
        </p:nvPicPr>
        <p:blipFill>
          <a:blip r:embed="rId6"/>
          <a:stretch>
            <a:fillRect/>
          </a:stretch>
        </p:blipFill>
        <p:spPr>
          <a:xfrm rot="5400000">
            <a:off x="1130404" y="4673221"/>
            <a:ext cx="614893" cy="490695"/>
          </a:xfrm>
          <a:prstGeom prst="rect">
            <a:avLst/>
          </a:prstGeom>
        </p:spPr>
      </p:pic>
      <p:pic>
        <p:nvPicPr>
          <p:cNvPr id="9" name="Picture 9">
            <a:extLst>
              <a:ext uri="{FF2B5EF4-FFF2-40B4-BE49-F238E27FC236}">
                <a16:creationId xmlns:a16="http://schemas.microsoft.com/office/drawing/2014/main" id="{2E3B9BCC-27EA-8C4D-A7DA-425E49B805D6}"/>
              </a:ext>
            </a:extLst>
          </p:cNvPr>
          <p:cNvPicPr>
            <a:picLocks noChangeAspect="1"/>
          </p:cNvPicPr>
          <p:nvPr/>
        </p:nvPicPr>
        <p:blipFill>
          <a:blip r:embed="rId7"/>
          <a:stretch>
            <a:fillRect/>
          </a:stretch>
        </p:blipFill>
        <p:spPr>
          <a:xfrm>
            <a:off x="1107700" y="860611"/>
            <a:ext cx="411257" cy="564777"/>
          </a:xfrm>
          <a:prstGeom prst="rect">
            <a:avLst/>
          </a:prstGeom>
        </p:spPr>
      </p:pic>
      <p:pic>
        <p:nvPicPr>
          <p:cNvPr id="10" name="Picture 10">
            <a:extLst>
              <a:ext uri="{FF2B5EF4-FFF2-40B4-BE49-F238E27FC236}">
                <a16:creationId xmlns:a16="http://schemas.microsoft.com/office/drawing/2014/main" id="{2C9A392E-8D86-68B7-9A58-408770FA8A6C}"/>
              </a:ext>
            </a:extLst>
          </p:cNvPr>
          <p:cNvPicPr>
            <a:picLocks noChangeAspect="1"/>
          </p:cNvPicPr>
          <p:nvPr/>
        </p:nvPicPr>
        <p:blipFill>
          <a:blip r:embed="rId8"/>
          <a:stretch>
            <a:fillRect/>
          </a:stretch>
        </p:blipFill>
        <p:spPr>
          <a:xfrm>
            <a:off x="1192427" y="3812297"/>
            <a:ext cx="3659659" cy="572054"/>
          </a:xfrm>
          <a:prstGeom prst="rect">
            <a:avLst/>
          </a:prstGeom>
        </p:spPr>
      </p:pic>
    </p:spTree>
    <p:extLst>
      <p:ext uri="{BB962C8B-B14F-4D97-AF65-F5344CB8AC3E}">
        <p14:creationId xmlns:p14="http://schemas.microsoft.com/office/powerpoint/2010/main" val="3081295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F8E354CB9C8428414DD9ED97F23B5" ma:contentTypeVersion="12" ma:contentTypeDescription="Create a new document." ma:contentTypeScope="" ma:versionID="36229051d5fa783395a6c0847240c64e">
  <xsd:schema xmlns:xsd="http://www.w3.org/2001/XMLSchema" xmlns:xs="http://www.w3.org/2001/XMLSchema" xmlns:p="http://schemas.microsoft.com/office/2006/metadata/properties" xmlns:ns2="992ece9e-1ab9-4730-ab76-773559b954eb" xmlns:ns3="4f94bbfe-eeb4-4b8b-906c-1273ae0205bc" targetNamespace="http://schemas.microsoft.com/office/2006/metadata/properties" ma:root="true" ma:fieldsID="3afbb48abff695633acd01381b9cdfb1" ns2:_="" ns3:_="">
    <xsd:import namespace="992ece9e-1ab9-4730-ab76-773559b954eb"/>
    <xsd:import namespace="4f94bbfe-eeb4-4b8b-906c-1273ae0205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ece9e-1ab9-4730-ab76-773559b95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94bbfe-eeb4-4b8b-906c-1273ae0205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9627D-EE45-48C4-A81E-296D2E337EF3}">
  <ds:schemaRefs>
    <ds:schemaRef ds:uri="4f94bbfe-eeb4-4b8b-906c-1273ae0205bc"/>
    <ds:schemaRef ds:uri="992ece9e-1ab9-4730-ab76-773559b954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EB130660-498F-470E-B0EC-230ADAC2E7CA}">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2D7C2F86-F3AC-4357-BC53-3105B6315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Who is your Governing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Hannah</dc:creator>
  <cp:revision>226</cp:revision>
  <dcterms:created xsi:type="dcterms:W3CDTF">2023-01-13T13:50:10Z</dcterms:created>
  <dcterms:modified xsi:type="dcterms:W3CDTF">2023-04-19T13:11:23Z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0x01010047BF8E354CB9C8428414DD9ED97F23B5</vt:lpwstr>
  </property>
</Properties>
</file>